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8" r:id="rId9"/>
    <p:sldId id="269" r:id="rId10"/>
    <p:sldId id="262" r:id="rId11"/>
    <p:sldId id="270" r:id="rId12"/>
    <p:sldId id="273" r:id="rId13"/>
    <p:sldId id="274" r:id="rId14"/>
    <p:sldId id="272" r:id="rId15"/>
    <p:sldId id="277" r:id="rId16"/>
    <p:sldId id="278" r:id="rId17"/>
    <p:sldId id="279" r:id="rId18"/>
    <p:sldId id="275" r:id="rId19"/>
    <p:sldId id="276" r:id="rId20"/>
    <p:sldId id="271" r:id="rId21"/>
  </p:sldIdLst>
  <p:sldSz cx="18288000" cy="10287000"/>
  <p:notesSz cx="6858000" cy="9144000"/>
  <p:embeddedFontLst>
    <p:embeddedFont>
      <p:font typeface="Archivo Narrow" panose="020B0604020202020204" charset="0"/>
      <p:regular r:id="rId22"/>
    </p:embeddedFont>
    <p:embeddedFont>
      <p:font typeface="Archivo Narrow Bold" panose="020B0604020202020204" charset="0"/>
      <p:regular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HK Modular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00FF"/>
    <a:srgbClr val="00E0FF"/>
    <a:srgbClr val="04D6C8"/>
    <a:srgbClr val="0015DE"/>
    <a:srgbClr val="FFF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4" y="10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.svg"/><Relationship Id="rId7" Type="http://schemas.openxmlformats.org/officeDocument/2006/relationships/image" Target="../media/image4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BBB2E961-71E5-E6FA-0FA9-E951AAB2C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36655" y="2734877"/>
            <a:ext cx="7710957" cy="3093473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259106" y="5684458"/>
            <a:ext cx="4747353" cy="474735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247757" y="-131890"/>
            <a:ext cx="4801884" cy="5594646"/>
            <a:chOff x="0" y="0"/>
            <a:chExt cx="6350000" cy="952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62500" r="-62500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652573" y="5684458"/>
            <a:ext cx="4801883" cy="5231978"/>
            <a:chOff x="0" y="0"/>
            <a:chExt cx="6350000" cy="952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t="-31" b="-31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6200000">
            <a:off x="437318" y="4789111"/>
            <a:ext cx="2753307" cy="1344405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953793" y="1606063"/>
            <a:ext cx="6380412" cy="3397345"/>
            <a:chOff x="-165270" y="-3547324"/>
            <a:chExt cx="8507216" cy="4529792"/>
          </a:xfrm>
        </p:grpSpPr>
        <p:sp>
          <p:nvSpPr>
            <p:cNvPr id="25" name="TextBox 25"/>
            <p:cNvSpPr txBox="1"/>
            <p:nvPr/>
          </p:nvSpPr>
          <p:spPr>
            <a:xfrm>
              <a:off x="153123" y="-660033"/>
              <a:ext cx="7870431" cy="1642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uk-UA" sz="9600" dirty="0">
                  <a:solidFill>
                    <a:srgbClr val="04D6C8"/>
                  </a:solidFill>
                  <a:latin typeface="HK Modular"/>
                </a:rPr>
                <a:t>ЗМІЙКА</a:t>
              </a:r>
              <a:endParaRPr lang="en-US" sz="9600" dirty="0">
                <a:solidFill>
                  <a:srgbClr val="04D6C8"/>
                </a:solidFill>
                <a:latin typeface="HK Modular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165270" y="-3547324"/>
              <a:ext cx="8507216" cy="768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59"/>
                </a:lnSpc>
              </a:pPr>
              <a:r>
                <a:rPr lang="uk-UA" sz="3799" dirty="0">
                  <a:solidFill>
                    <a:srgbClr val="FFFFFF"/>
                  </a:solidFill>
                  <a:latin typeface="Archivo Narrow Bold"/>
                </a:rPr>
                <a:t>РОЗРОБКА ІГРОВОЇ ПРОГРАМИ</a:t>
              </a:r>
              <a:endParaRPr lang="en-US" sz="3799" dirty="0">
                <a:solidFill>
                  <a:srgbClr val="FFFFFF"/>
                </a:solidFill>
                <a:latin typeface="Archivo Narrow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779995" y="8801100"/>
            <a:ext cx="88950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uk-UA" sz="3600" dirty="0">
                <a:solidFill>
                  <a:srgbClr val="04D6C8"/>
                </a:solidFill>
                <a:latin typeface="Archivo Narrow"/>
              </a:rPr>
              <a:t>ПІДГОТУВАЛА СТУДЕНТКА ГРУПИ КН-22 </a:t>
            </a:r>
          </a:p>
          <a:p>
            <a:pPr algn="ctr"/>
            <a:r>
              <a:rPr lang="uk-UA" sz="3600" dirty="0">
                <a:solidFill>
                  <a:srgbClr val="04D6C8"/>
                </a:solidFill>
                <a:latin typeface="Archivo Narrow"/>
              </a:rPr>
              <a:t>ГНАТЮК АННА МИХАЙЛІВНА</a:t>
            </a:r>
            <a:endParaRPr lang="en-US" sz="3600" dirty="0">
              <a:solidFill>
                <a:srgbClr val="04D6C8"/>
              </a:solidFill>
              <a:latin typeface="Archivo Narrow"/>
            </a:endParaRPr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56B61B78-A5A5-BA36-E3B9-A487BE57567D}"/>
              </a:ext>
            </a:extLst>
          </p:cNvPr>
          <p:cNvSpPr/>
          <p:nvPr/>
        </p:nvSpPr>
        <p:spPr>
          <a:xfrm>
            <a:off x="13675007" y="-1268890"/>
            <a:ext cx="4757014" cy="6730203"/>
          </a:xfrm>
          <a:custGeom>
            <a:avLst/>
            <a:gdLst/>
            <a:ahLst/>
            <a:cxnLst/>
            <a:rect l="l" t="t" r="r" b="b"/>
            <a:pathLst>
              <a:path w="4762500" h="8597900">
                <a:moveTo>
                  <a:pt x="4762500" y="254000"/>
                </a:moveTo>
                <a:lnTo>
                  <a:pt x="4762500" y="8343900"/>
                </a:lnTo>
                <a:cubicBezTo>
                  <a:pt x="4762500" y="8484235"/>
                  <a:pt x="4648835" y="8597900"/>
                  <a:pt x="4508500" y="8597900"/>
                </a:cubicBezTo>
                <a:lnTo>
                  <a:pt x="254000" y="8597900"/>
                </a:lnTo>
                <a:cubicBezTo>
                  <a:pt x="113665" y="8597900"/>
                  <a:pt x="0" y="8484235"/>
                  <a:pt x="0" y="83439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4508500" y="0"/>
                </a:lnTo>
                <a:cubicBezTo>
                  <a:pt x="4648835" y="0"/>
                  <a:pt x="4762500" y="113665"/>
                  <a:pt x="4762500" y="254000"/>
                </a:cubicBezTo>
                <a:close/>
              </a:path>
            </a:pathLst>
          </a:custGeom>
          <a:blipFill>
            <a:blip r:embed="rId9"/>
            <a:stretch>
              <a:fillRect l="-80764" r="-90035"/>
            </a:stretch>
          </a:blipFill>
        </p:spPr>
        <p:txBody>
          <a:bodyPr/>
          <a:lstStyle/>
          <a:p>
            <a:endParaRPr lang="uk-UA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22853" y="4084659"/>
            <a:ext cx="2861322" cy="2753307"/>
          </a:xfrm>
          <a:prstGeom prst="rect">
            <a:avLst/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F24018EA-7D7D-2B8C-850E-1B6EA1826961}"/>
              </a:ext>
            </a:extLst>
          </p:cNvPr>
          <p:cNvSpPr txBox="1"/>
          <p:nvPr/>
        </p:nvSpPr>
        <p:spPr>
          <a:xfrm>
            <a:off x="5953793" y="6380852"/>
            <a:ext cx="6380412" cy="1166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uk-UA" sz="3799" dirty="0">
                <a:solidFill>
                  <a:srgbClr val="FFFFFF"/>
                </a:solidFill>
                <a:latin typeface="Archivo Narrow Bold"/>
              </a:rPr>
              <a:t>З ГРАФІЧНИМ ІНТЕРФЕЙСОМ МОВОЮ С++</a:t>
            </a:r>
            <a:endParaRPr lang="en-US" sz="3799" dirty="0">
              <a:solidFill>
                <a:srgbClr val="FFFFFF"/>
              </a:solidFill>
              <a:latin typeface="Archivo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9E09BD1-362E-4C0E-212F-DD9C485BC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11293" flipH="1">
            <a:off x="13689845" y="8408978"/>
            <a:ext cx="2700394" cy="2332442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7EAC9FD3-54CE-AC60-3E3E-7CE73A9D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7446" flipV="1">
            <a:off x="-647018" y="7622617"/>
            <a:ext cx="3306252" cy="28557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91576" y="2021388"/>
            <a:ext cx="15304847" cy="7389309"/>
            <a:chOff x="0" y="0"/>
            <a:chExt cx="5945960" cy="25377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0" name="Freeform 27">
            <a:extLst>
              <a:ext uri="{FF2B5EF4-FFF2-40B4-BE49-F238E27FC236}">
                <a16:creationId xmlns:a16="http://schemas.microsoft.com/office/drawing/2014/main" id="{25886314-384B-BD95-3682-0588060A69E0}"/>
              </a:ext>
            </a:extLst>
          </p:cNvPr>
          <p:cNvSpPr/>
          <p:nvPr/>
        </p:nvSpPr>
        <p:spPr>
          <a:xfrm>
            <a:off x="304800" y="241594"/>
            <a:ext cx="17606355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376845" y="629675"/>
            <a:ext cx="18059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400" dirty="0">
                <a:solidFill>
                  <a:srgbClr val="04D6C8"/>
                </a:solidFill>
                <a:latin typeface="Comic Sans MS" panose="030F0702030302020204" pitchFamily="66" charset="0"/>
              </a:rPr>
              <a:t>ОПИС АЛГОРИТМУ А-СТАР ДЛЯ РЕАЛІЗАЦІЇ ШЛЯХУ ЗМІЙКИ </a:t>
            </a:r>
            <a:endParaRPr lang="en-US" sz="4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A42549A5-F1BC-94D5-DDB4-C9C618F9EB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67715">
            <a:off x="15028294" y="6555574"/>
            <a:ext cx="3959605" cy="3420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9D7856D1-1048-0F1A-9DD3-48286593B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72884">
            <a:off x="15091177" y="7351073"/>
            <a:ext cx="4428082" cy="28574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  <a:solidFill>
            <a:schemeClr val="tx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sp>
        <p:nvSpPr>
          <p:cNvPr id="20" name="Freeform 27">
            <a:extLst>
              <a:ext uri="{FF2B5EF4-FFF2-40B4-BE49-F238E27FC236}">
                <a16:creationId xmlns:a16="http://schemas.microsoft.com/office/drawing/2014/main" id="{25886314-384B-BD95-3682-0588060A69E0}"/>
              </a:ext>
            </a:extLst>
          </p:cNvPr>
          <p:cNvSpPr/>
          <p:nvPr/>
        </p:nvSpPr>
        <p:spPr>
          <a:xfrm>
            <a:off x="304801" y="241594"/>
            <a:ext cx="12953960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593404" y="629675"/>
            <a:ext cx="18059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400" u="none" dirty="0">
                <a:solidFill>
                  <a:schemeClr val="bg1"/>
                </a:solidFill>
                <a:latin typeface="Comic Sans MS" panose="030F0702030302020204" pitchFamily="66" charset="0"/>
              </a:rPr>
              <a:t>ПРОЄКТУВАННЯ ГРАФІЧНОГО ІНТЕРФЕЙСУ</a:t>
            </a:r>
            <a:endParaRPr lang="en-US" sz="44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C956883-EA35-DC8A-10E4-174EE7402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627079">
            <a:off x="-336437" y="6980943"/>
            <a:ext cx="4428082" cy="2857497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80A4E77-DAE0-5312-6292-E2F3969CA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89057">
            <a:off x="-892235" y="7485282"/>
            <a:ext cx="4428082" cy="2857497"/>
          </a:xfrm>
          <a:prstGeom prst="rect">
            <a:avLst/>
          </a:prstGeom>
        </p:spPr>
      </p:pic>
      <p:pic>
        <p:nvPicPr>
          <p:cNvPr id="22" name="Picture 17">
            <a:extLst>
              <a:ext uri="{FF2B5EF4-FFF2-40B4-BE49-F238E27FC236}">
                <a16:creationId xmlns:a16="http://schemas.microsoft.com/office/drawing/2014/main" id="{C081D1F9-1302-D1A6-E4D2-916259F33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7835" y="3722252"/>
            <a:ext cx="646331" cy="646331"/>
          </a:xfrm>
          <a:prstGeom prst="rect">
            <a:avLst/>
          </a:prstGeom>
        </p:spPr>
      </p:pic>
      <p:pic>
        <p:nvPicPr>
          <p:cNvPr id="23" name="Picture 17">
            <a:extLst>
              <a:ext uri="{FF2B5EF4-FFF2-40B4-BE49-F238E27FC236}">
                <a16:creationId xmlns:a16="http://schemas.microsoft.com/office/drawing/2014/main" id="{35DBB560-663E-7C08-9C7F-90B6A3655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7835" y="4686904"/>
            <a:ext cx="646331" cy="646331"/>
          </a:xfrm>
          <a:prstGeom prst="rect">
            <a:avLst/>
          </a:prstGeom>
        </p:spPr>
      </p:pic>
      <p:pic>
        <p:nvPicPr>
          <p:cNvPr id="24" name="Picture 17">
            <a:extLst>
              <a:ext uri="{FF2B5EF4-FFF2-40B4-BE49-F238E27FC236}">
                <a16:creationId xmlns:a16="http://schemas.microsoft.com/office/drawing/2014/main" id="{DD287436-39DB-F07F-B619-D37DA822B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7835" y="5701350"/>
            <a:ext cx="646331" cy="646331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304DE78E-5701-CBE4-9B43-56A168B00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7835" y="6692976"/>
            <a:ext cx="646331" cy="646331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id="{3E2EE97D-6DFB-73D5-90FF-1EF46AFE2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87835" y="7710073"/>
            <a:ext cx="646331" cy="646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EFE56F-82E2-6C3C-EDBF-CFD2E8D26E6C}"/>
              </a:ext>
            </a:extLst>
          </p:cNvPr>
          <p:cNvSpPr txBox="1"/>
          <p:nvPr/>
        </p:nvSpPr>
        <p:spPr>
          <a:xfrm>
            <a:off x="5977051" y="2538358"/>
            <a:ext cx="559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ГОЛОВНЕ МЕНЮ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A9737-0A2E-EB62-437F-9C99AF4CF294}"/>
              </a:ext>
            </a:extLst>
          </p:cNvPr>
          <p:cNvSpPr txBox="1"/>
          <p:nvPr/>
        </p:nvSpPr>
        <p:spPr>
          <a:xfrm>
            <a:off x="3124200" y="4656127"/>
            <a:ext cx="559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A-STAR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CC8A4-9766-39E7-04C8-78368FB8944F}"/>
              </a:ext>
            </a:extLst>
          </p:cNvPr>
          <p:cNvSpPr txBox="1"/>
          <p:nvPr/>
        </p:nvSpPr>
        <p:spPr>
          <a:xfrm>
            <a:off x="3124200" y="7729039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EXIT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269324-CD4B-D55C-DF03-0D8BA70A14A2}"/>
              </a:ext>
            </a:extLst>
          </p:cNvPr>
          <p:cNvSpPr txBox="1"/>
          <p:nvPr/>
        </p:nvSpPr>
        <p:spPr>
          <a:xfrm>
            <a:off x="3124200" y="5684234"/>
            <a:ext cx="1196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OPTIONS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C5B1F1-388D-6577-F093-77C3265BB437}"/>
              </a:ext>
            </a:extLst>
          </p:cNvPr>
          <p:cNvSpPr txBox="1"/>
          <p:nvPr/>
        </p:nvSpPr>
        <p:spPr>
          <a:xfrm>
            <a:off x="3124200" y="6706635"/>
            <a:ext cx="1287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ABOUT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FB0F4D-4323-929B-4F5F-330B5CAA7CBA}"/>
              </a:ext>
            </a:extLst>
          </p:cNvPr>
          <p:cNvSpPr txBox="1"/>
          <p:nvPr/>
        </p:nvSpPr>
        <p:spPr>
          <a:xfrm>
            <a:off x="3143250" y="3628020"/>
            <a:ext cx="559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85159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9D7856D1-1048-0F1A-9DD3-48286593B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72884">
            <a:off x="15091177" y="7351073"/>
            <a:ext cx="4428082" cy="28574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  <a:solidFill>
            <a:schemeClr val="tx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sp>
        <p:nvSpPr>
          <p:cNvPr id="20" name="Freeform 27">
            <a:extLst>
              <a:ext uri="{FF2B5EF4-FFF2-40B4-BE49-F238E27FC236}">
                <a16:creationId xmlns:a16="http://schemas.microsoft.com/office/drawing/2014/main" id="{25886314-384B-BD95-3682-0588060A69E0}"/>
              </a:ext>
            </a:extLst>
          </p:cNvPr>
          <p:cNvSpPr/>
          <p:nvPr/>
        </p:nvSpPr>
        <p:spPr>
          <a:xfrm>
            <a:off x="304801" y="241594"/>
            <a:ext cx="12953960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593404" y="629675"/>
            <a:ext cx="18059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400" u="none" dirty="0">
                <a:solidFill>
                  <a:schemeClr val="bg1"/>
                </a:solidFill>
                <a:latin typeface="Comic Sans MS" panose="030F0702030302020204" pitchFamily="66" charset="0"/>
              </a:rPr>
              <a:t>ПРОЄКТУВАННЯ ГРАФІЧНОГО ІНТЕРФЕЙСУ</a:t>
            </a:r>
            <a:endParaRPr lang="en-US" sz="44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C956883-EA35-DC8A-10E4-174EE7402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627079">
            <a:off x="-336437" y="6980943"/>
            <a:ext cx="4428082" cy="2857497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80A4E77-DAE0-5312-6292-E2F3969CA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89057">
            <a:off x="-892235" y="7485282"/>
            <a:ext cx="4428082" cy="2857497"/>
          </a:xfrm>
          <a:prstGeom prst="rect">
            <a:avLst/>
          </a:prstGeom>
        </p:spPr>
      </p:pic>
      <p:sp>
        <p:nvSpPr>
          <p:cNvPr id="3" name="Freeform 14">
            <a:extLst>
              <a:ext uri="{FF2B5EF4-FFF2-40B4-BE49-F238E27FC236}">
                <a16:creationId xmlns:a16="http://schemas.microsoft.com/office/drawing/2014/main" id="{E600CE73-69D1-4F59-FCDC-5578CBB0A1B8}"/>
              </a:ext>
            </a:extLst>
          </p:cNvPr>
          <p:cNvSpPr/>
          <p:nvPr/>
        </p:nvSpPr>
        <p:spPr>
          <a:xfrm>
            <a:off x="1238929" y="3353154"/>
            <a:ext cx="3409271" cy="75563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04D6C8"/>
            </a:solidFill>
          </a:ln>
        </p:spPr>
        <p:txBody>
          <a:bodyPr/>
          <a:lstStyle/>
          <a:p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39D51-041E-402B-C061-FC1005F33E4D}"/>
              </a:ext>
            </a:extLst>
          </p:cNvPr>
          <p:cNvSpPr txBox="1"/>
          <p:nvPr/>
        </p:nvSpPr>
        <p:spPr>
          <a:xfrm>
            <a:off x="1720363" y="3388031"/>
            <a:ext cx="292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OPTIONS</a:t>
            </a:r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664BF257-6E49-A2F9-8485-31C7409D7735}"/>
              </a:ext>
            </a:extLst>
          </p:cNvPr>
          <p:cNvGrpSpPr/>
          <p:nvPr/>
        </p:nvGrpSpPr>
        <p:grpSpPr>
          <a:xfrm rot="5400000">
            <a:off x="10299326" y="-1720837"/>
            <a:ext cx="755634" cy="10976653"/>
            <a:chOff x="0" y="0"/>
            <a:chExt cx="1913890" cy="3988483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E1E3662-E3B6-2977-5E3B-171731851D1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694B7C1-1872-AD2E-214C-7671F91C3922}"/>
              </a:ext>
            </a:extLst>
          </p:cNvPr>
          <p:cNvSpPr txBox="1"/>
          <p:nvPr/>
        </p:nvSpPr>
        <p:spPr>
          <a:xfrm>
            <a:off x="5188817" y="3505880"/>
            <a:ext cx="11745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Comic Sans MS" panose="030F0702030302020204" pitchFamily="66" charset="0"/>
              </a:rPr>
              <a:t>ЗМІНА ШВИДКОСТІ РУХУ ЗМІЙКИ ДЛЯ ДВОХ РЕЖИМІВ ГРИ</a:t>
            </a:r>
            <a:endParaRPr lang="en-US" sz="2800" u="none" dirty="0">
              <a:latin typeface="Comic Sans MS" panose="030F0702030302020204" pitchFamily="66" charset="0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D7E78DA-7573-ABF8-ACB0-67BEB89F9478}"/>
              </a:ext>
            </a:extLst>
          </p:cNvPr>
          <p:cNvSpPr/>
          <p:nvPr/>
        </p:nvSpPr>
        <p:spPr>
          <a:xfrm>
            <a:off x="1238929" y="5038119"/>
            <a:ext cx="3409271" cy="75563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04D6C8"/>
            </a:solidFill>
          </a:ln>
        </p:spPr>
        <p:txBody>
          <a:bodyPr/>
          <a:lstStyle/>
          <a:p>
            <a:endParaRPr lang="uk-UA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EFBFDB6-2B18-A5ED-173D-AF42F136CE2B}"/>
              </a:ext>
            </a:extLst>
          </p:cNvPr>
          <p:cNvSpPr/>
          <p:nvPr/>
        </p:nvSpPr>
        <p:spPr>
          <a:xfrm>
            <a:off x="1238929" y="6723084"/>
            <a:ext cx="3409271" cy="75563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04D6C8"/>
            </a:solidFill>
          </a:ln>
        </p:spPr>
        <p:txBody>
          <a:bodyPr/>
          <a:lstStyle/>
          <a:p>
            <a:endParaRPr lang="uk-UA" dirty="0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78AD2B7D-902F-D949-3A3E-B74A0BE3C603}"/>
              </a:ext>
            </a:extLst>
          </p:cNvPr>
          <p:cNvGrpSpPr/>
          <p:nvPr/>
        </p:nvGrpSpPr>
        <p:grpSpPr>
          <a:xfrm rot="5400000">
            <a:off x="10299326" y="-109715"/>
            <a:ext cx="755634" cy="10976653"/>
            <a:chOff x="0" y="0"/>
            <a:chExt cx="1913890" cy="3988483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2685DDC-2C8E-314B-B25D-BF49E05BC8F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09B9EEC9-96AC-F834-8F8F-9D63C11DBE8F}"/>
              </a:ext>
            </a:extLst>
          </p:cNvPr>
          <p:cNvGrpSpPr/>
          <p:nvPr/>
        </p:nvGrpSpPr>
        <p:grpSpPr>
          <a:xfrm rot="5400000">
            <a:off x="10325110" y="1651613"/>
            <a:ext cx="755634" cy="10976653"/>
            <a:chOff x="0" y="0"/>
            <a:chExt cx="1913890" cy="3988483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623A3E5-B4F6-833A-9E87-75BEB79FD851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826419-6668-0FF2-FDAA-5D34A3841F90}"/>
              </a:ext>
            </a:extLst>
          </p:cNvPr>
          <p:cNvSpPr txBox="1"/>
          <p:nvPr/>
        </p:nvSpPr>
        <p:spPr>
          <a:xfrm>
            <a:off x="1730336" y="5097445"/>
            <a:ext cx="2482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ABOUT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EE7D4D-AAF2-FEB9-698F-644D342D0FC2}"/>
              </a:ext>
            </a:extLst>
          </p:cNvPr>
          <p:cNvSpPr txBox="1"/>
          <p:nvPr/>
        </p:nvSpPr>
        <p:spPr>
          <a:xfrm>
            <a:off x="1793115" y="6756088"/>
            <a:ext cx="255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EXIT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3FC1C8-8C18-3F77-8A2C-99D91C9DCD44}"/>
              </a:ext>
            </a:extLst>
          </p:cNvPr>
          <p:cNvSpPr txBox="1"/>
          <p:nvPr/>
        </p:nvSpPr>
        <p:spPr>
          <a:xfrm>
            <a:off x="5576943" y="5127311"/>
            <a:ext cx="11745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Comic Sans MS" panose="030F0702030302020204" pitchFamily="66" charset="0"/>
              </a:rPr>
              <a:t>СТОРІНКА З ІНФОРМАЦІЄЮ ПРО ЗАСТОСУНОК</a:t>
            </a:r>
            <a:endParaRPr lang="en-US" sz="2800" u="none" dirty="0">
              <a:latin typeface="Comic Sans MS" panose="030F0702030302020204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652E1B-7A02-773E-A81F-68E711CBC735}"/>
              </a:ext>
            </a:extLst>
          </p:cNvPr>
          <p:cNvSpPr txBox="1"/>
          <p:nvPr/>
        </p:nvSpPr>
        <p:spPr>
          <a:xfrm>
            <a:off x="5545578" y="6854640"/>
            <a:ext cx="11745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Comic Sans MS" panose="030F0702030302020204" pitchFamily="66" charset="0"/>
              </a:rPr>
              <a:t>ВИХІД ІЗ ЗАСТОСУНКУ</a:t>
            </a:r>
            <a:endParaRPr lang="en-US" sz="2800" u="non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5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9D7856D1-1048-0F1A-9DD3-48286593B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72884">
            <a:off x="15091177" y="7351073"/>
            <a:ext cx="4428082" cy="28574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  <a:solidFill>
            <a:schemeClr val="tx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sp>
        <p:nvSpPr>
          <p:cNvPr id="20" name="Freeform 27">
            <a:extLst>
              <a:ext uri="{FF2B5EF4-FFF2-40B4-BE49-F238E27FC236}">
                <a16:creationId xmlns:a16="http://schemas.microsoft.com/office/drawing/2014/main" id="{25886314-384B-BD95-3682-0588060A69E0}"/>
              </a:ext>
            </a:extLst>
          </p:cNvPr>
          <p:cNvSpPr/>
          <p:nvPr/>
        </p:nvSpPr>
        <p:spPr>
          <a:xfrm>
            <a:off x="304801" y="241594"/>
            <a:ext cx="12953960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593404" y="629675"/>
            <a:ext cx="18059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400" u="none" dirty="0">
                <a:solidFill>
                  <a:schemeClr val="bg1"/>
                </a:solidFill>
                <a:latin typeface="Comic Sans MS" panose="030F0702030302020204" pitchFamily="66" charset="0"/>
              </a:rPr>
              <a:t>ПРОЄКТУВАННЯ ГРАФІЧНОГО ІНТЕРФЕЙСУ</a:t>
            </a:r>
            <a:endParaRPr lang="en-US" sz="44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C956883-EA35-DC8A-10E4-174EE7402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627079">
            <a:off x="-336437" y="6980943"/>
            <a:ext cx="4428082" cy="2857497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80A4E77-DAE0-5312-6292-E2F3969CA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89057">
            <a:off x="-892235" y="7485282"/>
            <a:ext cx="4428082" cy="2857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7BA79-56E5-3836-0502-7C9B2C8C7A6D}"/>
              </a:ext>
            </a:extLst>
          </p:cNvPr>
          <p:cNvSpPr txBox="1"/>
          <p:nvPr/>
        </p:nvSpPr>
        <p:spPr>
          <a:xfrm>
            <a:off x="6705600" y="2463467"/>
            <a:ext cx="559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РЕЖИМ ГРИ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1571FAD7-F436-8217-23C2-987399B17DEB}"/>
              </a:ext>
            </a:extLst>
          </p:cNvPr>
          <p:cNvSpPr/>
          <p:nvPr/>
        </p:nvSpPr>
        <p:spPr>
          <a:xfrm>
            <a:off x="1503214" y="3839869"/>
            <a:ext cx="3409271" cy="75563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04D6C8"/>
            </a:solidFill>
          </a:ln>
        </p:spPr>
        <p:txBody>
          <a:bodyPr/>
          <a:lstStyle/>
          <a:p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6BE2-BD81-1B88-2CBF-BF9EE80E1C73}"/>
              </a:ext>
            </a:extLst>
          </p:cNvPr>
          <p:cNvSpPr txBox="1"/>
          <p:nvPr/>
        </p:nvSpPr>
        <p:spPr>
          <a:xfrm>
            <a:off x="2057400" y="3872873"/>
            <a:ext cx="255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ПАУЗА</a:t>
            </a:r>
            <a:endParaRPr lang="en-US" sz="40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85E2AFD6-EF33-C4ED-8729-458B1C2B3B92}"/>
              </a:ext>
            </a:extLst>
          </p:cNvPr>
          <p:cNvSpPr/>
          <p:nvPr/>
        </p:nvSpPr>
        <p:spPr>
          <a:xfrm>
            <a:off x="1562723" y="6171267"/>
            <a:ext cx="3409271" cy="75563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04D6C8"/>
            </a:solidFill>
          </a:ln>
        </p:spPr>
        <p:txBody>
          <a:bodyPr/>
          <a:lstStyle/>
          <a:p>
            <a:endParaRPr lang="uk-U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ED4DB-B582-C364-3765-33A727952D26}"/>
              </a:ext>
            </a:extLst>
          </p:cNvPr>
          <p:cNvSpPr txBox="1"/>
          <p:nvPr/>
        </p:nvSpPr>
        <p:spPr>
          <a:xfrm>
            <a:off x="1888309" y="6204271"/>
            <a:ext cx="2780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0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ПРОГРАШ</a:t>
            </a:r>
            <a:endParaRPr lang="en-US" sz="40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D21AC181-E8C3-223A-5598-9D3CF33AFFA9}"/>
              </a:ext>
            </a:extLst>
          </p:cNvPr>
          <p:cNvGrpSpPr/>
          <p:nvPr/>
        </p:nvGrpSpPr>
        <p:grpSpPr>
          <a:xfrm rot="5400000">
            <a:off x="10013655" y="-815429"/>
            <a:ext cx="755634" cy="10001860"/>
            <a:chOff x="0" y="0"/>
            <a:chExt cx="1913890" cy="3988483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F56175AF-D2F5-5219-BA47-F1DDC4D9D858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44D27C-C372-A408-1552-0888D772CE10}"/>
              </a:ext>
            </a:extLst>
          </p:cNvPr>
          <p:cNvSpPr txBox="1"/>
          <p:nvPr/>
        </p:nvSpPr>
        <p:spPr>
          <a:xfrm>
            <a:off x="5409591" y="3949234"/>
            <a:ext cx="983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Comic Sans MS" panose="030F0702030302020204" pitchFamily="66" charset="0"/>
              </a:rPr>
              <a:t>ПРОДОВЖИТИ ГРУ, АБО ВИЙТИ В ГОЛОВНЕ МЕНЮ</a:t>
            </a:r>
            <a:endParaRPr lang="en-US" sz="2800" u="none" dirty="0">
              <a:latin typeface="Comic Sans MS" panose="030F0702030302020204" pitchFamily="66" charset="0"/>
            </a:endParaRPr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2DA05A5F-23FC-81C7-8B38-FED2E5F65D65}"/>
              </a:ext>
            </a:extLst>
          </p:cNvPr>
          <p:cNvGrpSpPr/>
          <p:nvPr/>
        </p:nvGrpSpPr>
        <p:grpSpPr>
          <a:xfrm rot="5400000">
            <a:off x="10032705" y="1528235"/>
            <a:ext cx="755634" cy="10001861"/>
            <a:chOff x="0" y="0"/>
            <a:chExt cx="1913890" cy="3988483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89F1AD14-9F84-CF5E-4CCF-7FBD3DACB7BD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99B40F-0B27-C90F-70E5-EDB19DBA7E54}"/>
              </a:ext>
            </a:extLst>
          </p:cNvPr>
          <p:cNvSpPr txBox="1"/>
          <p:nvPr/>
        </p:nvSpPr>
        <p:spPr>
          <a:xfrm>
            <a:off x="5509559" y="6235143"/>
            <a:ext cx="973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Comic Sans MS" panose="030F0702030302020204" pitchFamily="66" charset="0"/>
              </a:rPr>
              <a:t>ПОЧАТИ НОВУ ГРУ, АБО ВИЙТИ В ГОЛОВНЕ МЕНЮ</a:t>
            </a:r>
            <a:endParaRPr lang="en-US" sz="2800" u="non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4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5C122ADF-D549-6F0A-FB27-5B3B183EA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712643">
            <a:off x="-656700" y="6424063"/>
            <a:ext cx="3529454" cy="3048535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744D8EE6-1480-922F-F3D8-7E3247908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12379">
            <a:off x="-474795" y="8166874"/>
            <a:ext cx="3530989" cy="30498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5740828" y="2692095"/>
            <a:ext cx="6806344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СТРУКТУРИ ДАНИХ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РЕАЛІЗАЦІЯ ПРОГРАМНОГО ПРОДУКТУ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5DFE8AE-02F1-C8B9-653E-F383BC014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7957" y="7407398"/>
            <a:ext cx="2586695" cy="2234235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B8430FC-5ADA-A4C7-5905-8C8DB3B3C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44307" y="6868111"/>
            <a:ext cx="2943693" cy="2542589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60447E4-3DF7-FFCD-C12C-E7808B1E2E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0543" y="7153287"/>
            <a:ext cx="4096420" cy="3538247"/>
          </a:xfrm>
          <a:prstGeom prst="rect">
            <a:avLst/>
          </a:prstGeom>
        </p:spPr>
      </p:pic>
      <p:pic>
        <p:nvPicPr>
          <p:cNvPr id="3074" name="Рисунок 30">
            <a:extLst>
              <a:ext uri="{FF2B5EF4-FFF2-40B4-BE49-F238E27FC236}">
                <a16:creationId xmlns:a16="http://schemas.microsoft.com/office/drawing/2014/main" id="{BF4FD2E7-9B02-2CE7-9482-3B68BAFE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72" y="3352786"/>
            <a:ext cx="10089601" cy="556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12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5C122ADF-D549-6F0A-FB27-5B3B183EA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712643">
            <a:off x="-656700" y="6424063"/>
            <a:ext cx="3529454" cy="3048535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744D8EE6-1480-922F-F3D8-7E3247908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12379">
            <a:off x="-474795" y="8166874"/>
            <a:ext cx="3530989" cy="30498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РЕАЛІЗАЦІЯ ПРОГРАМНОГО ПРОДУКТУ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5DFE8AE-02F1-C8B9-653E-F383BC014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7957" y="7407398"/>
            <a:ext cx="2586695" cy="2234235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B8430FC-5ADA-A4C7-5905-8C8DB3B3C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44307" y="6868111"/>
            <a:ext cx="2943693" cy="2542589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60447E4-3DF7-FFCD-C12C-E7808B1E2E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0543" y="7153287"/>
            <a:ext cx="4096420" cy="3538247"/>
          </a:xfrm>
          <a:prstGeom prst="rect">
            <a:avLst/>
          </a:prstGeom>
        </p:spPr>
      </p:pic>
      <p:pic>
        <p:nvPicPr>
          <p:cNvPr id="4098" name="Рисунок 43">
            <a:extLst>
              <a:ext uri="{FF2B5EF4-FFF2-40B4-BE49-F238E27FC236}">
                <a16:creationId xmlns:a16="http://schemas.microsoft.com/office/drawing/2014/main" id="{548500A1-AC75-771F-8C18-4B20829E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62" y="3732225"/>
            <a:ext cx="12199727" cy="382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D7E4B84A-3B65-197B-8BA6-0E929AA55BCF}"/>
              </a:ext>
            </a:extLst>
          </p:cNvPr>
          <p:cNvSpPr txBox="1"/>
          <p:nvPr/>
        </p:nvSpPr>
        <p:spPr>
          <a:xfrm>
            <a:off x="5740828" y="2692095"/>
            <a:ext cx="6806344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СТРУКТУРИ ДАНИХ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3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5C122ADF-D549-6F0A-FB27-5B3B183EA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712643">
            <a:off x="-656700" y="6424063"/>
            <a:ext cx="3529454" cy="3048535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744D8EE6-1480-922F-F3D8-7E3247908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12379">
            <a:off x="-474795" y="8166874"/>
            <a:ext cx="3530989" cy="30498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РЕАЛІЗАЦІЯ ПРОГРАМНОГО ПРОДУКТУ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5DFE8AE-02F1-C8B9-653E-F383BC014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7957" y="7407398"/>
            <a:ext cx="2586695" cy="2234235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B8430FC-5ADA-A4C7-5905-8C8DB3B3C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44307" y="6868111"/>
            <a:ext cx="2943693" cy="2542589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60447E4-3DF7-FFCD-C12C-E7808B1E2E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0543" y="7153287"/>
            <a:ext cx="4096420" cy="3538247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D7E4B84A-3B65-197B-8BA6-0E929AA55BCF}"/>
              </a:ext>
            </a:extLst>
          </p:cNvPr>
          <p:cNvSpPr txBox="1"/>
          <p:nvPr/>
        </p:nvSpPr>
        <p:spPr>
          <a:xfrm>
            <a:off x="5740828" y="2692095"/>
            <a:ext cx="6806344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СТРУКТУРИ ДАНИХ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2" name="Рисунок 32">
            <a:extLst>
              <a:ext uri="{FF2B5EF4-FFF2-40B4-BE49-F238E27FC236}">
                <a16:creationId xmlns:a16="http://schemas.microsoft.com/office/drawing/2014/main" id="{E5975FAA-5C58-DFA0-538F-10F68CE6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72" y="3758577"/>
            <a:ext cx="11069781" cy="389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83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5C122ADF-D549-6F0A-FB27-5B3B183EA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712643">
            <a:off x="-656700" y="6424063"/>
            <a:ext cx="3529454" cy="3048535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744D8EE6-1480-922F-F3D8-7E3247908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12379">
            <a:off x="-474795" y="8166874"/>
            <a:ext cx="3530989" cy="30498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РЕАЛІЗАЦІЯ ПРОГРАМНОГО ПРОДУКТУ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5DFE8AE-02F1-C8B9-653E-F383BC0147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07957" y="7407398"/>
            <a:ext cx="2586695" cy="2234235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B8430FC-5ADA-A4C7-5905-8C8DB3B3C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44307" y="6868111"/>
            <a:ext cx="2943693" cy="2542589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60447E4-3DF7-FFCD-C12C-E7808B1E2E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0543" y="7153287"/>
            <a:ext cx="4096420" cy="3538247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D7E4B84A-3B65-197B-8BA6-0E929AA55BCF}"/>
              </a:ext>
            </a:extLst>
          </p:cNvPr>
          <p:cNvSpPr txBox="1"/>
          <p:nvPr/>
        </p:nvSpPr>
        <p:spPr>
          <a:xfrm>
            <a:off x="5029200" y="2686933"/>
            <a:ext cx="8667129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ЕЛЕМЕНТИ ПРОЄКТУ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D32754-9CF0-E359-8070-8E2E2F77C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5" r="53365" b="46322"/>
          <a:stretch/>
        </p:blipFill>
        <p:spPr>
          <a:xfrm>
            <a:off x="2115942" y="3271742"/>
            <a:ext cx="3835556" cy="54753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730A14-D98E-CC9E-C0B6-3CC8E67DF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715" r="18738"/>
          <a:stretch/>
        </p:blipFill>
        <p:spPr>
          <a:xfrm>
            <a:off x="7610453" y="3271742"/>
            <a:ext cx="7351953" cy="5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6ADFE2C7-AFAD-BA4A-8BCC-C4945FE52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442687">
            <a:off x="10901504" y="8800318"/>
            <a:ext cx="3834393" cy="2052154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2382265-1A53-A0D4-72D5-1DD7259B4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476977">
            <a:off x="13853466" y="7187634"/>
            <a:ext cx="5544437" cy="27825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52600" y="2021391"/>
            <a:ext cx="14478000" cy="7635934"/>
            <a:chOff x="0" y="0"/>
            <a:chExt cx="5945960" cy="2537761"/>
          </a:xfrm>
          <a:solidFill>
            <a:schemeClr val="tx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sp>
        <p:nvSpPr>
          <p:cNvPr id="20" name="Freeform 27">
            <a:extLst>
              <a:ext uri="{FF2B5EF4-FFF2-40B4-BE49-F238E27FC236}">
                <a16:creationId xmlns:a16="http://schemas.microsoft.com/office/drawing/2014/main" id="{25886314-384B-BD95-3682-0588060A69E0}"/>
              </a:ext>
            </a:extLst>
          </p:cNvPr>
          <p:cNvSpPr/>
          <p:nvPr/>
        </p:nvSpPr>
        <p:spPr>
          <a:xfrm>
            <a:off x="304801" y="241594"/>
            <a:ext cx="147827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593404" y="629675"/>
            <a:ext cx="18059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400" u="none" dirty="0">
                <a:solidFill>
                  <a:schemeClr val="bg1"/>
                </a:solidFill>
                <a:latin typeface="Comic Sans MS" panose="030F0702030302020204" pitchFamily="66" charset="0"/>
              </a:rPr>
              <a:t>ОГЛЯД ТЕСТІВ ТА РЕЗУЛЬТАТІВ ЇХ ВИКОНАННЯ</a:t>
            </a:r>
            <a:endParaRPr lang="en-US" sz="44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AA3F27F-2D6F-F9BA-3F9B-127D36414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84796" y="8173541"/>
            <a:ext cx="4695038" cy="235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5595AD-904D-5100-CBBC-1702ACD44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66841" y="8664867"/>
            <a:ext cx="4695038" cy="23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5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1783194C-EC48-7622-0C82-A90157BC8F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498371">
            <a:off x="-1183764" y="7743017"/>
            <a:ext cx="4617347" cy="98364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D0A641-8969-5ABA-D775-405544F4A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00145">
            <a:off x="-1137423" y="8043764"/>
            <a:ext cx="4617347" cy="17699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037083"/>
            <a:ext cx="16299110" cy="7221217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sp>
        <p:nvSpPr>
          <p:cNvPr id="27" name="Freeform 27"/>
          <p:cNvSpPr/>
          <p:nvPr/>
        </p:nvSpPr>
        <p:spPr>
          <a:xfrm>
            <a:off x="304800" y="241280"/>
            <a:ext cx="15392400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000" dirty="0">
                <a:solidFill>
                  <a:srgbClr val="04D6C8"/>
                </a:solidFill>
                <a:latin typeface="Comic Sans MS" panose="030F0702030302020204" pitchFamily="66" charset="0"/>
              </a:rPr>
              <a:t>ВИСНОВКИ ТА ПЕРСПЕКТИВИ ПОДАЛЬШОГО РОЗВИТКУ</a:t>
            </a:r>
            <a:endParaRPr lang="en-US" sz="40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B987597-7256-FE9D-899E-9C2DE3F09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661">
            <a:off x="15525931" y="8346856"/>
            <a:ext cx="3718514" cy="238008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323DF54-8767-32BD-67B7-1C002BA9E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13722">
            <a:off x="16145462" y="8538429"/>
            <a:ext cx="3718514" cy="2206404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4AD6EFE1-9B41-1F3D-F427-800FF5859177}"/>
              </a:ext>
            </a:extLst>
          </p:cNvPr>
          <p:cNvSpPr txBox="1"/>
          <p:nvPr/>
        </p:nvSpPr>
        <p:spPr>
          <a:xfrm>
            <a:off x="1270583" y="2941957"/>
            <a:ext cx="1574683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У результаті роботи на ігровою програмою «Змійка» було визначено можливості графічної бібліотеки   </a:t>
            </a:r>
          </a:p>
          <a:p>
            <a:pPr indent="450215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SFML, освоєно літературні джерела з описом алгоритмів пошуку оптимального шляху та детально </a:t>
            </a:r>
          </a:p>
          <a:p>
            <a:pPr indent="450215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охарактеризовано алгоритм А*. Також на практиці визначено принцип створення </a:t>
            </a:r>
            <a:r>
              <a:rPr lang="uk-UA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десктопних</a:t>
            </a: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додатків </a:t>
            </a:r>
          </a:p>
          <a:p>
            <a:pPr indent="450215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та ігрових програм, освоєно, як користувач може взаємодіяти з програмою. Вдалося реалізувати </a:t>
            </a:r>
          </a:p>
          <a:p>
            <a:pPr indent="450215">
              <a:spcAft>
                <a:spcPts val="800"/>
              </a:spcAft>
            </a:pPr>
            <a:r>
              <a:rPr lang="uk-UA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десктопний</a:t>
            </a: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додаток з графічним інтерфейсом, завдяки графічній бібліотеці SFML. 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3CA92904-017A-63C5-C7CD-0E908ED69130}"/>
              </a:ext>
            </a:extLst>
          </p:cNvPr>
          <p:cNvSpPr txBox="1"/>
          <p:nvPr/>
        </p:nvSpPr>
        <p:spPr>
          <a:xfrm>
            <a:off x="7178479" y="2160526"/>
            <a:ext cx="3124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000" dirty="0">
                <a:solidFill>
                  <a:srgbClr val="04D6C8"/>
                </a:solidFill>
                <a:latin typeface="Comic Sans MS" panose="030F0702030302020204" pitchFamily="66" charset="0"/>
              </a:rPr>
              <a:t>ВИСНОВОК</a:t>
            </a:r>
            <a:endParaRPr lang="en-US" sz="40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CC307-A8A6-6F38-7DE7-883F98A7C8B4}"/>
              </a:ext>
            </a:extLst>
          </p:cNvPr>
          <p:cNvSpPr txBox="1"/>
          <p:nvPr/>
        </p:nvSpPr>
        <p:spPr>
          <a:xfrm>
            <a:off x="3819526" y="5495017"/>
            <a:ext cx="11877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4D6C8"/>
                </a:solidFill>
                <a:latin typeface="Comic Sans MS" panose="030F0702030302020204" pitchFamily="66" charset="0"/>
              </a:rPr>
              <a:t>ПЕРСПЕКТИВИ ПОДАЛЬШОГО РОЗВИТКУ</a:t>
            </a:r>
            <a:endParaRPr lang="uk-UA" sz="4000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45B8BAC7-3E98-0FC4-D366-37991E2D9936}"/>
              </a:ext>
            </a:extLst>
          </p:cNvPr>
          <p:cNvSpPr txBox="1"/>
          <p:nvPr/>
        </p:nvSpPr>
        <p:spPr>
          <a:xfrm>
            <a:off x="1171250" y="6361636"/>
            <a:ext cx="1574683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Надалі програму можна вдосконалити, додавши режим </a:t>
            </a:r>
            <a:r>
              <a:rPr lang="uk-UA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мультиплеєра</a:t>
            </a: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, можливість обирати дизайн</a:t>
            </a:r>
          </a:p>
          <a:p>
            <a:pPr indent="450215" algn="just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змійки, яблука та тла. Також додати можливість відкривати налаштування коли триває гра. Ще можна</a:t>
            </a:r>
          </a:p>
          <a:p>
            <a:pPr indent="450215" algn="just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вдосконалити алгоритм A* та створити алгоритм для обробки випадків, коли змійка загнала себе в</a:t>
            </a:r>
          </a:p>
          <a:p>
            <a:pPr indent="450215" algn="just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глухий кут, або використовувати його з іншими алгоритмами для знаходження оптималь­ного шляху,</a:t>
            </a:r>
          </a:p>
          <a:p>
            <a:pPr indent="450215" algn="just">
              <a:spcAft>
                <a:spcPts val="800"/>
              </a:spcAft>
            </a:pPr>
            <a:r>
              <a:rPr lang="uk-UA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 що допоможе оптимізувати ефективність роботи програми.</a:t>
            </a:r>
          </a:p>
        </p:txBody>
      </p:sp>
    </p:spTree>
    <p:extLst>
      <p:ext uri="{BB962C8B-B14F-4D97-AF65-F5344CB8AC3E}">
        <p14:creationId xmlns:p14="http://schemas.microsoft.com/office/powerpoint/2010/main" val="235516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7">
            <a:extLst>
              <a:ext uri="{FF2B5EF4-FFF2-40B4-BE49-F238E27FC236}">
                <a16:creationId xmlns:a16="http://schemas.microsoft.com/office/drawing/2014/main" id="{DB389FBF-5283-0D4A-56B3-5C0F349C65BF}"/>
              </a:ext>
            </a:extLst>
          </p:cNvPr>
          <p:cNvSpPr/>
          <p:nvPr/>
        </p:nvSpPr>
        <p:spPr>
          <a:xfrm>
            <a:off x="142439" y="9522704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41" name="Freeform 27">
            <a:extLst>
              <a:ext uri="{FF2B5EF4-FFF2-40B4-BE49-F238E27FC236}">
                <a16:creationId xmlns:a16="http://schemas.microsoft.com/office/drawing/2014/main" id="{5B2400A9-ED0B-87B7-822E-816A18CACBA1}"/>
              </a:ext>
            </a:extLst>
          </p:cNvPr>
          <p:cNvSpPr/>
          <p:nvPr/>
        </p:nvSpPr>
        <p:spPr>
          <a:xfrm>
            <a:off x="142439" y="8528908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40" name="Freeform 27">
            <a:extLst>
              <a:ext uri="{FF2B5EF4-FFF2-40B4-BE49-F238E27FC236}">
                <a16:creationId xmlns:a16="http://schemas.microsoft.com/office/drawing/2014/main" id="{CB6FA369-37CB-5B87-390C-6693D856776E}"/>
              </a:ext>
            </a:extLst>
          </p:cNvPr>
          <p:cNvSpPr/>
          <p:nvPr/>
        </p:nvSpPr>
        <p:spPr>
          <a:xfrm>
            <a:off x="168553" y="6548359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9" name="Freeform 27">
            <a:extLst>
              <a:ext uri="{FF2B5EF4-FFF2-40B4-BE49-F238E27FC236}">
                <a16:creationId xmlns:a16="http://schemas.microsoft.com/office/drawing/2014/main" id="{059D7D58-BBA1-54EA-3063-715516E93D75}"/>
              </a:ext>
            </a:extLst>
          </p:cNvPr>
          <p:cNvSpPr/>
          <p:nvPr/>
        </p:nvSpPr>
        <p:spPr>
          <a:xfrm>
            <a:off x="125399" y="5557759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8" name="Freeform 27">
            <a:extLst>
              <a:ext uri="{FF2B5EF4-FFF2-40B4-BE49-F238E27FC236}">
                <a16:creationId xmlns:a16="http://schemas.microsoft.com/office/drawing/2014/main" id="{0B94854A-CA9A-6EC1-CB67-83ADC8228A44}"/>
              </a:ext>
            </a:extLst>
          </p:cNvPr>
          <p:cNvSpPr/>
          <p:nvPr/>
        </p:nvSpPr>
        <p:spPr>
          <a:xfrm>
            <a:off x="142439" y="7520461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09D9AEDE-740C-B39C-451B-1DBDA3684027}"/>
              </a:ext>
            </a:extLst>
          </p:cNvPr>
          <p:cNvSpPr/>
          <p:nvPr/>
        </p:nvSpPr>
        <p:spPr>
          <a:xfrm>
            <a:off x="142439" y="3519696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2ED6BE2A-289B-21F8-EE07-03EE9C6943A0}"/>
              </a:ext>
            </a:extLst>
          </p:cNvPr>
          <p:cNvSpPr/>
          <p:nvPr/>
        </p:nvSpPr>
        <p:spPr>
          <a:xfrm>
            <a:off x="142439" y="4548661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5" name="Freeform 27">
            <a:extLst>
              <a:ext uri="{FF2B5EF4-FFF2-40B4-BE49-F238E27FC236}">
                <a16:creationId xmlns:a16="http://schemas.microsoft.com/office/drawing/2014/main" id="{01032104-80BD-89AC-FC07-F33F250CEC60}"/>
              </a:ext>
            </a:extLst>
          </p:cNvPr>
          <p:cNvSpPr/>
          <p:nvPr/>
        </p:nvSpPr>
        <p:spPr>
          <a:xfrm>
            <a:off x="173723" y="1610313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3" name="Freeform 27">
            <a:extLst>
              <a:ext uri="{FF2B5EF4-FFF2-40B4-BE49-F238E27FC236}">
                <a16:creationId xmlns:a16="http://schemas.microsoft.com/office/drawing/2014/main" id="{E2961D9C-8B91-620E-3020-28798595820F}"/>
              </a:ext>
            </a:extLst>
          </p:cNvPr>
          <p:cNvSpPr/>
          <p:nvPr/>
        </p:nvSpPr>
        <p:spPr>
          <a:xfrm>
            <a:off x="142439" y="2549564"/>
            <a:ext cx="1583160" cy="641919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6560DA65-3096-51E3-9DCD-DEA57E777DDC}"/>
              </a:ext>
            </a:extLst>
          </p:cNvPr>
          <p:cNvGrpSpPr/>
          <p:nvPr/>
        </p:nvGrpSpPr>
        <p:grpSpPr>
          <a:xfrm rot="5400000">
            <a:off x="9017827" y="2415092"/>
            <a:ext cx="624297" cy="14868048"/>
            <a:chOff x="0" y="0"/>
            <a:chExt cx="1913890" cy="3988483"/>
          </a:xfrm>
          <a:solidFill>
            <a:srgbClr val="6100FF"/>
          </a:solidFill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04630376-DC92-63E8-B482-AA13CCC2B133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ED105EE9-7961-3EE1-9D9B-C2FE82681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67875"/>
              </p:ext>
            </p:extLst>
          </p:nvPr>
        </p:nvGraphicFramePr>
        <p:xfrm>
          <a:off x="-51884" y="9320001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19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effectLst>
                          <a:glow rad="114300">
                            <a:schemeClr val="accent1">
                              <a:alpha val="40000"/>
                            </a:schemeClr>
                          </a:glow>
                        </a:effectLst>
                        <a:latin typeface="HK Modular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ВИСНОВКИ ТА ПЕРСПЕКТИВИ ПОДАЛЬШОГО РОЗВИТКУ ГРИ </a:t>
                      </a:r>
                      <a:r>
                        <a:rPr lang="en-US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‘</a:t>
                      </a: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ЗМІЙКА</a:t>
                      </a:r>
                      <a:r>
                        <a:rPr lang="en-US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" name="Group 12">
            <a:extLst>
              <a:ext uri="{FF2B5EF4-FFF2-40B4-BE49-F238E27FC236}">
                <a16:creationId xmlns:a16="http://schemas.microsoft.com/office/drawing/2014/main" id="{8B7CD714-3ABC-089D-9234-CC89E003EF34}"/>
              </a:ext>
            </a:extLst>
          </p:cNvPr>
          <p:cNvGrpSpPr/>
          <p:nvPr/>
        </p:nvGrpSpPr>
        <p:grpSpPr>
          <a:xfrm rot="5400000">
            <a:off x="9551227" y="-69218"/>
            <a:ext cx="624297" cy="15782450"/>
            <a:chOff x="0" y="0"/>
            <a:chExt cx="1913890" cy="3988483"/>
          </a:xfrm>
          <a:solidFill>
            <a:srgbClr val="6100FF"/>
          </a:solidFill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0FA4DCA0-39D6-2E6A-9746-BE4FE971B0C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18" name="Table 6">
            <a:extLst>
              <a:ext uri="{FF2B5EF4-FFF2-40B4-BE49-F238E27FC236}">
                <a16:creationId xmlns:a16="http://schemas.microsoft.com/office/drawing/2014/main" id="{55E53A7D-3E97-E5C1-8953-07D8E4BF6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58467"/>
              </p:ext>
            </p:extLst>
          </p:nvPr>
        </p:nvGraphicFramePr>
        <p:xfrm>
          <a:off x="-35668" y="7338801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1</a:t>
                      </a:r>
                      <a:r>
                        <a:rPr lang="uk-UA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4</a:t>
                      </a:r>
                      <a:endParaRPr lang="en-US" sz="2799" kern="1200" dirty="0">
                        <a:solidFill>
                          <a:schemeClr val="bg1"/>
                        </a:solidFill>
                        <a:effectLst>
                          <a:glow rad="114300">
                            <a:schemeClr val="accent1">
                              <a:alpha val="40000"/>
                            </a:schemeClr>
                          </a:glow>
                        </a:effectLst>
                        <a:latin typeface="HK Modular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РЕАЛІЗАЦІЯ ПРОГРАМИ МОВОЮ С++ З ВИКОРИСТАННЯМ БІБЛІОТЕКИ </a:t>
                      </a:r>
                      <a:r>
                        <a:rPr lang="en-US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SFML 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" name="Group 12">
            <a:extLst>
              <a:ext uri="{FF2B5EF4-FFF2-40B4-BE49-F238E27FC236}">
                <a16:creationId xmlns:a16="http://schemas.microsoft.com/office/drawing/2014/main" id="{63E8023D-2846-C176-B052-CCECAFB918AF}"/>
              </a:ext>
            </a:extLst>
          </p:cNvPr>
          <p:cNvGrpSpPr/>
          <p:nvPr/>
        </p:nvGrpSpPr>
        <p:grpSpPr>
          <a:xfrm rot="5400000">
            <a:off x="9541701" y="-2026027"/>
            <a:ext cx="624297" cy="15801498"/>
            <a:chOff x="0" y="0"/>
            <a:chExt cx="1913890" cy="3988483"/>
          </a:xfrm>
          <a:solidFill>
            <a:srgbClr val="6100FF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A213E3C-71A2-D999-1AB0-840441FB8A96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628F91DE-440A-B8A2-01A9-3EC18C1BA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17560"/>
              </p:ext>
            </p:extLst>
          </p:nvPr>
        </p:nvGraphicFramePr>
        <p:xfrm>
          <a:off x="-74582" y="5362464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ОПИС АЛГОРИТМУ А-СТАР ДЛЯ РЕАЛІЗАЦІЇ САМОСТІЙНОГО ШЛЯХУ ЗМІЙКИ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2">
            <a:extLst>
              <a:ext uri="{FF2B5EF4-FFF2-40B4-BE49-F238E27FC236}">
                <a16:creationId xmlns:a16="http://schemas.microsoft.com/office/drawing/2014/main" id="{2907EA39-2F97-035C-6CDD-6693236E09AB}"/>
              </a:ext>
            </a:extLst>
          </p:cNvPr>
          <p:cNvGrpSpPr/>
          <p:nvPr/>
        </p:nvGrpSpPr>
        <p:grpSpPr>
          <a:xfrm rot="5400000">
            <a:off x="5960302" y="-455531"/>
            <a:ext cx="624297" cy="8638697"/>
            <a:chOff x="0" y="0"/>
            <a:chExt cx="1913890" cy="3988483"/>
          </a:xfrm>
          <a:solidFill>
            <a:srgbClr val="6100FF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ED6B9D0-DAF0-3203-8028-D286B8B59285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C27A939F-F782-F3A6-44D3-0786AB42F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68135"/>
              </p:ext>
            </p:extLst>
          </p:nvPr>
        </p:nvGraphicFramePr>
        <p:xfrm>
          <a:off x="-51883" y="3381264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ХАРАКТЕРИСТИКА ЗАДАЧІ ГРИ </a:t>
                      </a:r>
                      <a:r>
                        <a:rPr lang="en-US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‘</a:t>
                      </a: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ЗМІЙКА</a:t>
                      </a:r>
                      <a:r>
                        <a:rPr lang="en-US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’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12">
            <a:extLst>
              <a:ext uri="{FF2B5EF4-FFF2-40B4-BE49-F238E27FC236}">
                <a16:creationId xmlns:a16="http://schemas.microsoft.com/office/drawing/2014/main" id="{9CDAC3B5-E581-A0B6-10E2-E9351D384169}"/>
              </a:ext>
            </a:extLst>
          </p:cNvPr>
          <p:cNvGrpSpPr/>
          <p:nvPr/>
        </p:nvGrpSpPr>
        <p:grpSpPr>
          <a:xfrm rot="5400000">
            <a:off x="5884103" y="-2320662"/>
            <a:ext cx="624297" cy="8486296"/>
            <a:chOff x="0" y="0"/>
            <a:chExt cx="1913890" cy="3988483"/>
          </a:xfrm>
          <a:solidFill>
            <a:srgbClr val="6100FF"/>
          </a:solidFill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012F415A-9F23-B091-A499-9F45BD4CB706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77014"/>
              </p:ext>
            </p:extLst>
          </p:nvPr>
        </p:nvGraphicFramePr>
        <p:xfrm>
          <a:off x="-74582" y="1400064"/>
          <a:ext cx="18266925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</a:rPr>
                        <a:t>3</a:t>
                      </a:r>
                      <a:endParaRPr lang="en-US" sz="1100" dirty="0">
                        <a:solidFill>
                          <a:schemeClr val="bg1"/>
                        </a:solidFill>
                        <a:effectLst>
                          <a:glow rad="114300">
                            <a:schemeClr val="accent1"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МЕТА ТА ЗАВДАННЯ КУРСОВОЇ РОБОТИ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 12">
            <a:extLst>
              <a:ext uri="{FF2B5EF4-FFF2-40B4-BE49-F238E27FC236}">
                <a16:creationId xmlns:a16="http://schemas.microsoft.com/office/drawing/2014/main" id="{33CA0D20-10E0-57C1-1E80-706C506A8BD7}"/>
              </a:ext>
            </a:extLst>
          </p:cNvPr>
          <p:cNvGrpSpPr/>
          <p:nvPr/>
        </p:nvGrpSpPr>
        <p:grpSpPr>
          <a:xfrm rot="5400000">
            <a:off x="6808025" y="3738911"/>
            <a:ext cx="624297" cy="10296050"/>
            <a:chOff x="0" y="0"/>
            <a:chExt cx="1913890" cy="3988483"/>
          </a:xfrm>
          <a:solidFill>
            <a:srgbClr val="6100FF"/>
          </a:solidFill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14D92342-51AD-F752-86C0-7E6A5034DAB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3318529D-2A50-6C93-82B7-C4BD3DF2EBB5}"/>
              </a:ext>
            </a:extLst>
          </p:cNvPr>
          <p:cNvGrpSpPr/>
          <p:nvPr/>
        </p:nvGrpSpPr>
        <p:grpSpPr>
          <a:xfrm rot="5400000">
            <a:off x="6503226" y="2012372"/>
            <a:ext cx="624297" cy="9686449"/>
            <a:chOff x="0" y="0"/>
            <a:chExt cx="1913890" cy="3988483"/>
          </a:xfrm>
          <a:solidFill>
            <a:srgbClr val="6100FF"/>
          </a:solidFill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9544AF6-5169-DCF6-7722-07FC29650C49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2FB841B9-DA2E-675A-B2FD-02D102BA75FE}"/>
              </a:ext>
            </a:extLst>
          </p:cNvPr>
          <p:cNvGrpSpPr/>
          <p:nvPr/>
        </p:nvGrpSpPr>
        <p:grpSpPr>
          <a:xfrm rot="5400000">
            <a:off x="8027226" y="-1512807"/>
            <a:ext cx="624297" cy="12734449"/>
            <a:chOff x="0" y="0"/>
            <a:chExt cx="1913890" cy="3988483"/>
          </a:xfrm>
          <a:solidFill>
            <a:srgbClr val="6100FF"/>
          </a:solidFill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11708BD-77E0-DFE5-1995-A7E19730D1E2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33CA3A48-0FA5-02DB-E6FB-5F74229F9D7F}"/>
              </a:ext>
            </a:extLst>
          </p:cNvPr>
          <p:cNvGrpSpPr/>
          <p:nvPr/>
        </p:nvGrpSpPr>
        <p:grpSpPr>
          <a:xfrm rot="5400000">
            <a:off x="8312977" y="-3817855"/>
            <a:ext cx="624297" cy="13382146"/>
            <a:chOff x="0" y="0"/>
            <a:chExt cx="1913890" cy="3988483"/>
          </a:xfrm>
          <a:solidFill>
            <a:srgbClr val="6100FF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B83FEE1A-B29C-751C-C20B-852E01E23256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4" name="Freeform 27">
            <a:extLst>
              <a:ext uri="{FF2B5EF4-FFF2-40B4-BE49-F238E27FC236}">
                <a16:creationId xmlns:a16="http://schemas.microsoft.com/office/drawing/2014/main" id="{BACD14EA-41B7-D72C-2657-3EF2623727CA}"/>
              </a:ext>
            </a:extLst>
          </p:cNvPr>
          <p:cNvSpPr/>
          <p:nvPr/>
        </p:nvSpPr>
        <p:spPr>
          <a:xfrm>
            <a:off x="168553" y="112546"/>
            <a:ext cx="5165447" cy="1269464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589379" y="-107539"/>
            <a:ext cx="7239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uk-UA" sz="8800" dirty="0">
                <a:solidFill>
                  <a:srgbClr val="04D6C8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</a:t>
            </a:r>
            <a:r>
              <a:rPr lang="uk-UA" sz="4800" dirty="0">
                <a:solidFill>
                  <a:schemeClr val="bg1"/>
                </a:solidFill>
                <a:effectLst>
                  <a:glow rad="1143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П  Л  А  Н</a:t>
            </a:r>
            <a:endParaRPr lang="en-US" sz="4800" dirty="0">
              <a:solidFill>
                <a:schemeClr val="bg1"/>
              </a:solidFill>
              <a:effectLst>
                <a:glow rad="1143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4D879556-E872-AF4B-0E1A-47E4290C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01036"/>
              </p:ext>
            </p:extLst>
          </p:nvPr>
        </p:nvGraphicFramePr>
        <p:xfrm>
          <a:off x="-74581" y="2390664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ОГЛЯД ГРАФІЧНИХ ІГОР ТА ОСНОВНІ ПРИНЦИПИ ЇХ РОЗРОБКИ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563AA660-873B-6A1B-9D72-CE0075D84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280933"/>
              </p:ext>
            </p:extLst>
          </p:nvPr>
        </p:nvGraphicFramePr>
        <p:xfrm>
          <a:off x="-51883" y="4371864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ВИБІР ТЕХНОЛОГІЙ ТА ІНСТРУМЕНТІВ ДЛЯ РОЗРОБКИ ГРИ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BCC79A00-93FF-700A-13B3-5B442A7F9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95382"/>
              </p:ext>
            </p:extLst>
          </p:nvPr>
        </p:nvGraphicFramePr>
        <p:xfrm>
          <a:off x="-51884" y="6353064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ПРОЄКТУВАННЯ ГРАФІЧНОГО ІНТЕРФЕЙСУ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4028AE75-C8B7-F537-2C87-00B651E47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62382"/>
              </p:ext>
            </p:extLst>
          </p:nvPr>
        </p:nvGraphicFramePr>
        <p:xfrm>
          <a:off x="-34047" y="8324538"/>
          <a:ext cx="18266923" cy="990600"/>
        </p:xfrm>
        <a:graphic>
          <a:graphicData uri="http://schemas.openxmlformats.org/drawingml/2006/table">
            <a:tbl>
              <a:tblPr/>
              <a:tblGrid>
                <a:gridCol w="199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1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uk-UA" sz="2799" kern="1200" dirty="0">
                          <a:solidFill>
                            <a:schemeClr val="bg1"/>
                          </a:solidFill>
                          <a:effectLst>
                            <a:glow rad="114300">
                              <a:schemeClr val="accent1">
                                <a:alpha val="40000"/>
                              </a:schemeClr>
                            </a:glow>
                          </a:effectLst>
                          <a:latin typeface="HK Modular"/>
                          <a:ea typeface="+mn-ea"/>
                          <a:cs typeface="+mn-cs"/>
                        </a:rPr>
                        <a:t>18</a:t>
                      </a:r>
                      <a:endParaRPr lang="en-US" sz="2799" kern="1200" dirty="0">
                        <a:solidFill>
                          <a:schemeClr val="bg1"/>
                        </a:solidFill>
                        <a:effectLst>
                          <a:glow rad="114300">
                            <a:schemeClr val="accent1">
                              <a:alpha val="40000"/>
                            </a:schemeClr>
                          </a:glow>
                        </a:effectLst>
                        <a:latin typeface="HK Modular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uk-UA" sz="2799" u="sng" kern="1200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ОГЛЯД ТЕСТІВ ТА РЕЗУЛЬТАТІВ ЇХ ВИКОНАННЯ</a:t>
                      </a:r>
                      <a:endParaRPr lang="en-US" sz="2799" u="sng" kern="12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4D6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9">
            <a:extLst>
              <a:ext uri="{FF2B5EF4-FFF2-40B4-BE49-F238E27FC236}">
                <a16:creationId xmlns:a16="http://schemas.microsoft.com/office/drawing/2014/main" id="{B7620A83-98B7-54EF-D366-75A5557A6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7050">
            <a:off x="14283824" y="529565"/>
            <a:ext cx="4476373" cy="697102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1C99CA95-506C-9927-D28B-D6D1D78B8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4594643">
            <a:off x="14542911" y="1544866"/>
            <a:ext cx="5676057" cy="8839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>
            <a:extLst>
              <a:ext uri="{FF2B5EF4-FFF2-40B4-BE49-F238E27FC236}">
                <a16:creationId xmlns:a16="http://schemas.microsoft.com/office/drawing/2014/main" id="{6DE91FBE-8ECF-3EAB-68D4-149DE7D15B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36827">
            <a:off x="11347188" y="8717744"/>
            <a:ext cx="5441808" cy="2622962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2BBA6B2C-26C3-1683-3785-5595DA5E7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836696">
            <a:off x="3306545" y="-97171"/>
            <a:ext cx="4695038" cy="26897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315200" y="1711592"/>
            <a:ext cx="9480259" cy="2819400"/>
            <a:chOff x="0" y="0"/>
            <a:chExt cx="5945960" cy="2537761"/>
          </a:xfrm>
          <a:solidFill>
            <a:srgbClr val="6100FF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530449" y="4864886"/>
            <a:ext cx="5608936" cy="560893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t="-376" b="-49623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flipH="1">
            <a:off x="-533400" y="-1020794"/>
            <a:ext cx="5608936" cy="560893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5000" b="-25000"/>
              </a:stretch>
            </a:blipFill>
          </p:spPr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E2B4ADF2-3A72-8160-D7B0-28FFED562BC5}"/>
              </a:ext>
            </a:extLst>
          </p:cNvPr>
          <p:cNvSpPr txBox="1"/>
          <p:nvPr/>
        </p:nvSpPr>
        <p:spPr>
          <a:xfrm>
            <a:off x="8077200" y="2933700"/>
            <a:ext cx="10379396" cy="693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7200" dirty="0">
                <a:solidFill>
                  <a:schemeClr val="bg1"/>
                </a:solidFill>
                <a:latin typeface="Comic Sans MS" panose="030F0702030302020204" pitchFamily="66" charset="0"/>
              </a:rPr>
              <a:t>ДЯКУЮ ЗА УВАГУ</a:t>
            </a:r>
            <a:endParaRPr lang="en-US" sz="72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BF252AB7-B67D-F370-132D-C6490655B3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841331">
            <a:off x="957681" y="3755509"/>
            <a:ext cx="3899163" cy="1903912"/>
          </a:xfrm>
          <a:prstGeom prst="rect">
            <a:avLst/>
          </a:prstGeom>
        </p:spPr>
      </p:pic>
      <p:pic>
        <p:nvPicPr>
          <p:cNvPr id="2052" name="Picture 4" descr="Snake PNGs for Free Download">
            <a:extLst>
              <a:ext uri="{FF2B5EF4-FFF2-40B4-BE49-F238E27FC236}">
                <a16:creationId xmlns:a16="http://schemas.microsoft.com/office/drawing/2014/main" id="{F71E43F4-B4CF-66AD-174D-300FA252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826776" y="5519441"/>
            <a:ext cx="12123265" cy="41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CEBCF13-30F5-0EBE-80C5-329B79482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44860">
            <a:off x="15232500" y="6376981"/>
            <a:ext cx="4695038" cy="29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816" y="7000243"/>
            <a:ext cx="7315200" cy="36711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46550" y="2385414"/>
            <a:ext cx="13594899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42309" y="4093810"/>
            <a:ext cx="646331" cy="64633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230138" y="2792217"/>
            <a:ext cx="3798337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dirty="0">
                <a:solidFill>
                  <a:srgbClr val="04D6C8"/>
                </a:solidFill>
                <a:latin typeface="Comic Sans MS" panose="030F0702030302020204" pitchFamily="66" charset="0"/>
              </a:rPr>
              <a:t>М Е Т А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МЕТА ТА ЗАВДАННЯ КУРСОВОЇ РОБОТИ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BD088E-2420-A38B-B9A1-DA6A17633CF5}"/>
              </a:ext>
            </a:extLst>
          </p:cNvPr>
          <p:cNvSpPr txBox="1"/>
          <p:nvPr/>
        </p:nvSpPr>
        <p:spPr>
          <a:xfrm>
            <a:off x="3784399" y="3811973"/>
            <a:ext cx="9909857" cy="121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НАБУТТЯ ПРАКТИЧНИХ НАВИЧОК </a:t>
            </a:r>
          </a:p>
          <a:p>
            <a:r>
              <a:rPr lang="uk-UA" sz="36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У </a:t>
            </a:r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РОЗРОБЦІ ІГРОВИХ ПРОГРАМ</a:t>
            </a:r>
            <a:endParaRPr lang="en-US" sz="36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E7C86-29DD-C722-7D7B-651841847391}"/>
              </a:ext>
            </a:extLst>
          </p:cNvPr>
          <p:cNvSpPr txBox="1"/>
          <p:nvPr/>
        </p:nvSpPr>
        <p:spPr>
          <a:xfrm>
            <a:off x="3797790" y="5482004"/>
            <a:ext cx="14781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ВИКОРИСТАНННЯ ОБ</a:t>
            </a:r>
            <a:r>
              <a:rPr lang="en-US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’</a:t>
            </a:r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ЄКТНО-ОРІЄНТОВАНОГО </a:t>
            </a:r>
          </a:p>
          <a:p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ПІДХОДУ ПРИ ПРОГРАМУВАННІ</a:t>
            </a:r>
            <a:endParaRPr lang="en-US" sz="3600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36" name="Picture 17">
            <a:extLst>
              <a:ext uri="{FF2B5EF4-FFF2-40B4-BE49-F238E27FC236}">
                <a16:creationId xmlns:a16="http://schemas.microsoft.com/office/drawing/2014/main" id="{B5505CA1-713B-1D6C-6818-E18DDB22E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61975" y="5759002"/>
            <a:ext cx="646331" cy="646331"/>
          </a:xfrm>
          <a:prstGeom prst="rect">
            <a:avLst/>
          </a:prstGeom>
        </p:spPr>
      </p:pic>
      <p:pic>
        <p:nvPicPr>
          <p:cNvPr id="37" name="Picture 17">
            <a:extLst>
              <a:ext uri="{FF2B5EF4-FFF2-40B4-BE49-F238E27FC236}">
                <a16:creationId xmlns:a16="http://schemas.microsoft.com/office/drawing/2014/main" id="{50A10800-19C9-00BC-F18B-FC349B915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61975" y="7646836"/>
            <a:ext cx="646331" cy="646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E7E0CB8-1081-FC11-3C05-9FECD3F50EC3}"/>
              </a:ext>
            </a:extLst>
          </p:cNvPr>
          <p:cNvSpPr txBox="1"/>
          <p:nvPr/>
        </p:nvSpPr>
        <p:spPr>
          <a:xfrm>
            <a:off x="3823730" y="7369838"/>
            <a:ext cx="14781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РЕАЛІЗАЦІЯ КЛАСИЧНОЇ ГРИ </a:t>
            </a:r>
            <a:r>
              <a:rPr lang="en-US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‘</a:t>
            </a:r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ЗМІЙКА</a:t>
            </a:r>
            <a:r>
              <a:rPr lang="en-US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’</a:t>
            </a:r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uk-UA" sz="3600" dirty="0">
                <a:solidFill>
                  <a:srgbClr val="04D6C8"/>
                </a:solidFill>
                <a:latin typeface="Comic Sans MS" panose="030F0702030302020204" pitchFamily="66" charset="0"/>
              </a:rPr>
              <a:t>З ГРАФІЧНИМ ІНТЕРФЕЙСОМ </a:t>
            </a:r>
            <a:endParaRPr lang="en-US" sz="3600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3DCD9336-03F6-8478-CC5E-AF8DEDCBD9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462875">
            <a:off x="13147440" y="-313707"/>
            <a:ext cx="7315200" cy="4217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540816" y="7000243"/>
            <a:ext cx="7315200" cy="36711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solidFill>
              <a:srgbClr val="6100FF"/>
            </a:solidFill>
            <a:ln w="38100">
              <a:solidFill>
                <a:srgbClr val="04D6C8"/>
              </a:solidFill>
            </a:ln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06" y="4819281"/>
            <a:ext cx="681330" cy="68133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239000" y="2709748"/>
            <a:ext cx="4255537" cy="500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uk-UA" sz="5400" dirty="0">
                <a:solidFill>
                  <a:srgbClr val="04D6C8"/>
                </a:solidFill>
                <a:latin typeface="Comic Sans MS" panose="030F0702030302020204" pitchFamily="66" charset="0"/>
              </a:rPr>
              <a:t>ЗАВДАННЯ</a:t>
            </a:r>
            <a:endParaRPr lang="en-US" sz="54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19" name="TextBox 19"/>
          <p:cNvSpPr txBox="1"/>
          <p:nvPr/>
        </p:nvSpPr>
        <p:spPr>
          <a:xfrm>
            <a:off x="769516" y="645367"/>
            <a:ext cx="157658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МЕТА ТА ЗАВДАННЯ КУРСОВОЇ РОБОТИ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E7C86-29DD-C722-7D7B-651841847391}"/>
              </a:ext>
            </a:extLst>
          </p:cNvPr>
          <p:cNvSpPr txBox="1"/>
          <p:nvPr/>
        </p:nvSpPr>
        <p:spPr>
          <a:xfrm>
            <a:off x="2683834" y="3586822"/>
            <a:ext cx="147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ДОСЛІДИТИ ЛІТЕРАТУРНІ ДЖЕРЕЛА, ЩО ОПИСУЮТЬ</a:t>
            </a:r>
          </a:p>
          <a:p>
            <a:r>
              <a:rPr lang="uk-UA" sz="2800" u="none" dirty="0">
                <a:solidFill>
                  <a:srgbClr val="04D6C8"/>
                </a:solidFill>
                <a:latin typeface="Comic Sans MS" panose="030F0702030302020204" pitchFamily="66" charset="0"/>
              </a:rPr>
              <a:t>АЛГОРИТМИ ПОШУКУ ОПТИМАЛЬНОГО ШЛЯХУ</a:t>
            </a:r>
            <a:endParaRPr lang="en-US" sz="2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0CA81F42-F56F-7A64-EB5E-251414C3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06" y="3723211"/>
            <a:ext cx="681330" cy="68133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69DE9271-530A-92FD-A3E2-F741D728C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06" y="5909762"/>
            <a:ext cx="681330" cy="681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26378-8EEE-756D-B76F-BD55D4077ECF}"/>
              </a:ext>
            </a:extLst>
          </p:cNvPr>
          <p:cNvSpPr txBox="1"/>
          <p:nvPr/>
        </p:nvSpPr>
        <p:spPr>
          <a:xfrm>
            <a:off x="2683834" y="4688342"/>
            <a:ext cx="147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РЕАЛІЗУВАТИ АЛГОРИТМ А-СТАР ДЛЯ РОЗРАХУНКУ </a:t>
            </a:r>
          </a:p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ШЛЯХУ МІЖ ЗМІЙКОЮ ТА ЇЖЕЮ</a:t>
            </a:r>
            <a:endParaRPr lang="en-US" sz="2800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A52BD-8A50-3953-85E5-AB5772919210}"/>
              </a:ext>
            </a:extLst>
          </p:cNvPr>
          <p:cNvSpPr txBox="1"/>
          <p:nvPr/>
        </p:nvSpPr>
        <p:spPr>
          <a:xfrm>
            <a:off x="2694650" y="5769245"/>
            <a:ext cx="147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НАПИСАТИ ПРОГРАМНИЙ КОД ДЛЯ </a:t>
            </a:r>
          </a:p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РЕАЛІЗАЦІЇ РУХУ ЗМІЙКИ</a:t>
            </a:r>
            <a:endParaRPr lang="en-US" sz="2800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42CAF-1E9D-EFEC-9288-BBB9AAF356AF}"/>
              </a:ext>
            </a:extLst>
          </p:cNvPr>
          <p:cNvSpPr txBox="1"/>
          <p:nvPr/>
        </p:nvSpPr>
        <p:spPr>
          <a:xfrm>
            <a:off x="2696272" y="6940950"/>
            <a:ext cx="147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РОЗРОБИТИ ГРАФІЧНИЙ ІНТЕРФЕЙС КОРИСТУВАЧА</a:t>
            </a:r>
          </a:p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 З ВИКОРИСТАННЯМ БІБЛІОТЕКИ </a:t>
            </a:r>
            <a:r>
              <a:rPr lang="en-US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SFML</a:t>
            </a:r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14CE2306-BE07-4E23-6C66-BA0BFC2AC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06" y="7077339"/>
            <a:ext cx="681330" cy="681330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D8B39983-16A6-A2CF-C789-485F00BAC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4306" y="8167819"/>
            <a:ext cx="681330" cy="681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249554-E213-B753-2255-DF24A93127CB}"/>
              </a:ext>
            </a:extLst>
          </p:cNvPr>
          <p:cNvSpPr txBox="1"/>
          <p:nvPr/>
        </p:nvSpPr>
        <p:spPr>
          <a:xfrm>
            <a:off x="2693029" y="8031430"/>
            <a:ext cx="1478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ПЕРЕВІРИТИ ПРАВИЛЬНІСТЬ РОБОТИ ПРОГРАМИ</a:t>
            </a:r>
          </a:p>
          <a:p>
            <a:r>
              <a:rPr lang="uk-UA" sz="2800" dirty="0">
                <a:solidFill>
                  <a:srgbClr val="04D6C8"/>
                </a:solidFill>
                <a:latin typeface="Comic Sans MS" panose="030F0702030302020204" pitchFamily="66" charset="0"/>
              </a:rPr>
              <a:t> ТА ПРОВЕСТИ ЇЇ ТЕСТУВАННЯ</a:t>
            </a:r>
            <a:endParaRPr lang="en-US" sz="2800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5249192-6996-4D3A-3F6E-3D5DDB3F1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462875">
            <a:off x="13147440" y="-313707"/>
            <a:ext cx="7315200" cy="42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0BD2EA2C-BDEF-6B82-06CA-EC3A6DDB3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674530">
            <a:off x="12151571" y="7230164"/>
            <a:ext cx="9697170" cy="1510132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343884" y="354143"/>
            <a:ext cx="17331504" cy="1470017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79044">
            <a:off x="12439848" y="9244558"/>
            <a:ext cx="6310346" cy="9827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53192" cy="6956529"/>
            <a:chOff x="0" y="0"/>
            <a:chExt cx="5929209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9209" cy="2537761"/>
            </a:xfrm>
            <a:custGeom>
              <a:avLst/>
              <a:gdLst/>
              <a:ahLst/>
              <a:cxnLst/>
              <a:rect l="l" t="t" r="r" b="b"/>
              <a:pathLst>
                <a:path w="5929209" h="2537761">
                  <a:moveTo>
                    <a:pt x="5804748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04749" y="0"/>
                  </a:lnTo>
                  <a:cubicBezTo>
                    <a:pt x="5873329" y="0"/>
                    <a:pt x="5929209" y="55880"/>
                    <a:pt x="5929209" y="124460"/>
                  </a:cubicBezTo>
                  <a:lnTo>
                    <a:pt x="5929209" y="2413301"/>
                  </a:lnTo>
                  <a:cubicBezTo>
                    <a:pt x="5929209" y="2481881"/>
                    <a:pt x="5873329" y="2537761"/>
                    <a:pt x="5804749" y="2537761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04D6C8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2022" y="2701431"/>
            <a:ext cx="3505200" cy="870737"/>
            <a:chOff x="-148811" y="345325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0833490" y="45004"/>
            <a:ext cx="870740" cy="11277179"/>
            <a:chOff x="0" y="0"/>
            <a:chExt cx="1913890" cy="39884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0833491" y="-1231397"/>
            <a:ext cx="870738" cy="11277179"/>
            <a:chOff x="0" y="0"/>
            <a:chExt cx="1913890" cy="39884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6100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12612" y="808447"/>
            <a:ext cx="172593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ОГЛЯД ГРАФІЧНИХ ІГОР ТА ОСНОВНІ ПРИНЦИПИ ЇХ РОЗРОБКИ</a:t>
            </a:r>
            <a:endParaRPr lang="en-US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FD51B50-5B3B-79EE-980D-DC5E30115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31183">
            <a:off x="-3418302" y="6897343"/>
            <a:ext cx="7950254" cy="12380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986D39-37BD-7ADC-3B7B-1900071D859E}"/>
              </a:ext>
            </a:extLst>
          </p:cNvPr>
          <p:cNvSpPr txBox="1"/>
          <p:nvPr/>
        </p:nvSpPr>
        <p:spPr>
          <a:xfrm>
            <a:off x="1683427" y="2843554"/>
            <a:ext cx="2803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2</a:t>
            </a:r>
            <a:r>
              <a:rPr lang="en-US" sz="3600" dirty="0">
                <a:solidFill>
                  <a:srgbClr val="00E0FF"/>
                </a:solidFill>
                <a:latin typeface="Arial Black" panose="020B0A04020102020204" pitchFamily="34" charset="0"/>
              </a:rPr>
              <a:t>D - </a:t>
            </a:r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ІГРИ</a:t>
            </a:r>
            <a:endParaRPr lang="uk-UA" sz="3600" dirty="0"/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FB33FF80-3A9E-8313-84E2-F31DCF79ECDD}"/>
              </a:ext>
            </a:extLst>
          </p:cNvPr>
          <p:cNvGrpSpPr>
            <a:grpSpLocks noChangeAspect="1"/>
          </p:cNvGrpSpPr>
          <p:nvPr/>
        </p:nvGrpSpPr>
        <p:grpSpPr>
          <a:xfrm>
            <a:off x="1380550" y="3977829"/>
            <a:ext cx="3505200" cy="870737"/>
            <a:chOff x="-148811" y="345325"/>
            <a:chExt cx="6350000" cy="6350000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CEA6913-20AA-C64E-7791-C141603180AF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574A1584-1299-0333-E2B8-F896EFA17171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5248226"/>
            <a:ext cx="3505200" cy="870737"/>
            <a:chOff x="-148811" y="345325"/>
            <a:chExt cx="6350000" cy="6350000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9E7D08B-37CD-FE2D-23FD-CCD31AB10CEA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Group 10">
            <a:extLst>
              <a:ext uri="{FF2B5EF4-FFF2-40B4-BE49-F238E27FC236}">
                <a16:creationId xmlns:a16="http://schemas.microsoft.com/office/drawing/2014/main" id="{1EB53407-EAA8-227A-0DC2-08E262562866}"/>
              </a:ext>
            </a:extLst>
          </p:cNvPr>
          <p:cNvGrpSpPr>
            <a:grpSpLocks noChangeAspect="1"/>
          </p:cNvGrpSpPr>
          <p:nvPr/>
        </p:nvGrpSpPr>
        <p:grpSpPr>
          <a:xfrm>
            <a:off x="1413633" y="7801022"/>
            <a:ext cx="3505200" cy="870737"/>
            <a:chOff x="-148811" y="345325"/>
            <a:chExt cx="6350000" cy="6350000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6365EAE-911E-BC12-DBBA-FFD1F602C9AB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D7F8B5C0-2D90-9EA1-F33F-38CA2C395300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6524624"/>
            <a:ext cx="3505200" cy="870737"/>
            <a:chOff x="-148811" y="345325"/>
            <a:chExt cx="6350000" cy="6350000"/>
          </a:xfrm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3DDA564F-F387-0DE2-EF92-A60EC76F665F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A214BB3-5EA2-B0B3-4A35-0FE6375ACDBF}"/>
              </a:ext>
            </a:extLst>
          </p:cNvPr>
          <p:cNvSpPr txBox="1"/>
          <p:nvPr/>
        </p:nvSpPr>
        <p:spPr>
          <a:xfrm>
            <a:off x="1719095" y="4104154"/>
            <a:ext cx="2803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3</a:t>
            </a:r>
            <a:r>
              <a:rPr lang="en-US" sz="3600" dirty="0">
                <a:solidFill>
                  <a:srgbClr val="00E0FF"/>
                </a:solidFill>
                <a:latin typeface="Arial Black" panose="020B0A04020102020204" pitchFamily="34" charset="0"/>
              </a:rPr>
              <a:t>D - </a:t>
            </a:r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ІГРИ</a:t>
            </a:r>
            <a:endParaRPr lang="uk-UA" sz="3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22F060-815C-DDE5-362F-EB61B73B6C6E}"/>
              </a:ext>
            </a:extLst>
          </p:cNvPr>
          <p:cNvSpPr txBox="1"/>
          <p:nvPr/>
        </p:nvSpPr>
        <p:spPr>
          <a:xfrm>
            <a:off x="1437531" y="5370830"/>
            <a:ext cx="3448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</a:t>
            </a:r>
            <a:r>
              <a:rPr lang="en-US" sz="3600" dirty="0">
                <a:solidFill>
                  <a:srgbClr val="00E0FF"/>
                </a:solidFill>
                <a:latin typeface="Arial Black" panose="020B0A04020102020204" pitchFamily="34" charset="0"/>
              </a:rPr>
              <a:t>MMO - </a:t>
            </a:r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ІГРИ</a:t>
            </a:r>
            <a:endParaRPr lang="uk-UA" sz="3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E4498B-6B2B-DD7E-43A9-30B2A4099D57}"/>
              </a:ext>
            </a:extLst>
          </p:cNvPr>
          <p:cNvSpPr txBox="1"/>
          <p:nvPr/>
        </p:nvSpPr>
        <p:spPr>
          <a:xfrm>
            <a:off x="1281698" y="6687728"/>
            <a:ext cx="3448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</a:t>
            </a:r>
            <a:r>
              <a:rPr lang="en-US" sz="3600" dirty="0">
                <a:solidFill>
                  <a:srgbClr val="00E0FF"/>
                </a:solidFill>
                <a:latin typeface="Arial Black" panose="020B0A04020102020204" pitchFamily="34" charset="0"/>
              </a:rPr>
              <a:t>INDIE - </a:t>
            </a:r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ІГРИ</a:t>
            </a:r>
            <a:endParaRPr lang="uk-UA" sz="3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208AFC-8C3B-9241-F290-FF1D0A9088D9}"/>
              </a:ext>
            </a:extLst>
          </p:cNvPr>
          <p:cNvSpPr txBox="1"/>
          <p:nvPr/>
        </p:nvSpPr>
        <p:spPr>
          <a:xfrm>
            <a:off x="1718165" y="7922108"/>
            <a:ext cx="3448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</a:t>
            </a:r>
            <a:r>
              <a:rPr lang="en-US" sz="3600" dirty="0">
                <a:solidFill>
                  <a:srgbClr val="00E0FF"/>
                </a:solidFill>
                <a:latin typeface="Arial Black" panose="020B0A04020102020204" pitchFamily="34" charset="0"/>
              </a:rPr>
              <a:t>VR - </a:t>
            </a:r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ІГРИ</a:t>
            </a:r>
            <a:endParaRPr lang="uk-UA" sz="3600" dirty="0"/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id="{F47AEC7E-716F-FDE1-A864-4573745E00B0}"/>
              </a:ext>
            </a:extLst>
          </p:cNvPr>
          <p:cNvGrpSpPr/>
          <p:nvPr/>
        </p:nvGrpSpPr>
        <p:grpSpPr>
          <a:xfrm rot="5400000">
            <a:off x="10833671" y="2597800"/>
            <a:ext cx="870740" cy="11277179"/>
            <a:chOff x="0" y="0"/>
            <a:chExt cx="1913890" cy="3988483"/>
          </a:xfrm>
        </p:grpSpPr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745491C-6DA7-3AD3-6479-DB6340B8AECE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grpSp>
        <p:nvGrpSpPr>
          <p:cNvPr id="54" name="Group 14">
            <a:extLst>
              <a:ext uri="{FF2B5EF4-FFF2-40B4-BE49-F238E27FC236}">
                <a16:creationId xmlns:a16="http://schemas.microsoft.com/office/drawing/2014/main" id="{0B6737A9-32B4-A886-86DA-65688EB8E576}"/>
              </a:ext>
            </a:extLst>
          </p:cNvPr>
          <p:cNvGrpSpPr/>
          <p:nvPr/>
        </p:nvGrpSpPr>
        <p:grpSpPr>
          <a:xfrm rot="5400000">
            <a:off x="10864142" y="1290753"/>
            <a:ext cx="809434" cy="11277179"/>
            <a:chOff x="0" y="0"/>
            <a:chExt cx="1913890" cy="3988483"/>
          </a:xfrm>
        </p:grpSpPr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4FF9A20-A658-6779-C29E-34912CFDE10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6100FF"/>
            </a:solidFill>
          </p:spPr>
        </p:sp>
      </p:grpSp>
      <p:grpSp>
        <p:nvGrpSpPr>
          <p:cNvPr id="56" name="Group 12">
            <a:extLst>
              <a:ext uri="{FF2B5EF4-FFF2-40B4-BE49-F238E27FC236}">
                <a16:creationId xmlns:a16="http://schemas.microsoft.com/office/drawing/2014/main" id="{46D0B2D8-C6E1-416A-FD4F-2B7F282F5CC3}"/>
              </a:ext>
            </a:extLst>
          </p:cNvPr>
          <p:cNvGrpSpPr/>
          <p:nvPr/>
        </p:nvGrpSpPr>
        <p:grpSpPr>
          <a:xfrm rot="5400000">
            <a:off x="10833488" y="-2507797"/>
            <a:ext cx="870740" cy="11277179"/>
            <a:chOff x="0" y="0"/>
            <a:chExt cx="1913890" cy="3988483"/>
          </a:xfrm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75F8C106-9795-6B72-1D27-2449FCD9D75A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26894C9-9E86-CB09-6EF2-EC1B3DA78324}"/>
              </a:ext>
            </a:extLst>
          </p:cNvPr>
          <p:cNvSpPr txBox="1"/>
          <p:nvPr/>
        </p:nvSpPr>
        <p:spPr>
          <a:xfrm>
            <a:off x="5758854" y="2799496"/>
            <a:ext cx="110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Super Mario Bros, Angry Birds, Snake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9D70F5-91A3-6D52-1339-057E83BE2D79}"/>
              </a:ext>
            </a:extLst>
          </p:cNvPr>
          <p:cNvSpPr txBox="1"/>
          <p:nvPr/>
        </p:nvSpPr>
        <p:spPr>
          <a:xfrm>
            <a:off x="5788840" y="5363210"/>
            <a:ext cx="110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World of Warcraft, Lost Ark, Eve Online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B8DB77-4CC1-4AEF-5F2B-C29E024F268E}"/>
              </a:ext>
            </a:extLst>
          </p:cNvPr>
          <p:cNvSpPr txBox="1"/>
          <p:nvPr/>
        </p:nvSpPr>
        <p:spPr>
          <a:xfrm>
            <a:off x="5812738" y="7913223"/>
            <a:ext cx="110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Beat Saber, Half-Life: </a:t>
            </a:r>
            <a:r>
              <a:rPr lang="en-US" sz="3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Alyx</a:t>
            </a:r>
            <a:r>
              <a:rPr 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, No Man’s Sky</a:t>
            </a:r>
            <a:endParaRPr lang="uk-UA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263DB5-8090-37FD-5B09-B403B4B513C6}"/>
              </a:ext>
            </a:extLst>
          </p:cNvPr>
          <p:cNvSpPr txBox="1"/>
          <p:nvPr/>
        </p:nvSpPr>
        <p:spPr>
          <a:xfrm>
            <a:off x="5788839" y="6566023"/>
            <a:ext cx="110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öhne"/>
              </a:rPr>
              <a:t>Minecraft, Undertale, Celeste</a:t>
            </a:r>
            <a:endParaRPr lang="uk-UA" sz="36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E10C68-4F3C-3951-E311-1706A5BCA671}"/>
              </a:ext>
            </a:extLst>
          </p:cNvPr>
          <p:cNvSpPr txBox="1"/>
          <p:nvPr/>
        </p:nvSpPr>
        <p:spPr>
          <a:xfrm>
            <a:off x="5738043" y="4054481"/>
            <a:ext cx="110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6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öhne"/>
              </a:rPr>
              <a:t>Grand Theft Auto, Fortnite, Counter Strike</a:t>
            </a:r>
            <a:endParaRPr lang="uk-U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5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0BD2EA2C-BDEF-6B82-06CA-EC3A6DDB3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674530">
            <a:off x="12151571" y="7230164"/>
            <a:ext cx="9697170" cy="1510132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343884" y="354143"/>
            <a:ext cx="17331504" cy="1470017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79044">
            <a:off x="12439848" y="9244558"/>
            <a:ext cx="6310346" cy="9827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108" y="2301771"/>
            <a:ext cx="16253192" cy="6956529"/>
            <a:chOff x="0" y="0"/>
            <a:chExt cx="5929209" cy="2537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9209" cy="2537761"/>
            </a:xfrm>
            <a:custGeom>
              <a:avLst/>
              <a:gdLst/>
              <a:ahLst/>
              <a:cxnLst/>
              <a:rect l="l" t="t" r="r" b="b"/>
              <a:pathLst>
                <a:path w="5929209" h="2537761">
                  <a:moveTo>
                    <a:pt x="5804748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04749" y="0"/>
                  </a:lnTo>
                  <a:cubicBezTo>
                    <a:pt x="5873329" y="0"/>
                    <a:pt x="5929209" y="55880"/>
                    <a:pt x="5929209" y="124460"/>
                  </a:cubicBezTo>
                  <a:lnTo>
                    <a:pt x="5929209" y="2413301"/>
                  </a:lnTo>
                  <a:cubicBezTo>
                    <a:pt x="5929209" y="2481881"/>
                    <a:pt x="5873329" y="2537761"/>
                    <a:pt x="5804749" y="2537761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04D6C8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2022" y="2568405"/>
            <a:ext cx="10480966" cy="693428"/>
            <a:chOff x="-148811" y="345325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2612" y="808447"/>
            <a:ext cx="172593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ОГЛЯД ГРАФІЧНИХ ІГОР ТА ОСНОВНІ ПРИНЦИПИ ЇХ РОЗРОБКИ</a:t>
            </a:r>
            <a:endParaRPr lang="en-US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FD51B50-5B3B-79EE-980D-DC5E30115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31183">
            <a:off x="-3418302" y="6897343"/>
            <a:ext cx="7950254" cy="12380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986D39-37BD-7ADC-3B7B-1900071D859E}"/>
              </a:ext>
            </a:extLst>
          </p:cNvPr>
          <p:cNvSpPr txBox="1"/>
          <p:nvPr/>
        </p:nvSpPr>
        <p:spPr>
          <a:xfrm>
            <a:off x="1752600" y="2617000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Визначення концепції гри</a:t>
            </a:r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BB56FC5F-982A-1896-8576-356F67515784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3392730"/>
            <a:ext cx="10480966" cy="693428"/>
            <a:chOff x="-148811" y="345325"/>
            <a:chExt cx="6350000" cy="6350000"/>
          </a:xfrm>
        </p:grpSpPr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14C36072-1F64-1102-9EFF-CC8375C9E9CD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65" name="Group 10">
            <a:extLst>
              <a:ext uri="{FF2B5EF4-FFF2-40B4-BE49-F238E27FC236}">
                <a16:creationId xmlns:a16="http://schemas.microsoft.com/office/drawing/2014/main" id="{09B172A9-B521-353D-CDD4-05AC990DCDA9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4214502"/>
            <a:ext cx="10480966" cy="693428"/>
            <a:chOff x="-148811" y="345325"/>
            <a:chExt cx="6350000" cy="6350000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32147D85-663A-5480-02A8-637FDCDF7C55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67" name="Group 10">
            <a:extLst>
              <a:ext uri="{FF2B5EF4-FFF2-40B4-BE49-F238E27FC236}">
                <a16:creationId xmlns:a16="http://schemas.microsoft.com/office/drawing/2014/main" id="{8E5D9F9C-0B23-855C-94F5-6E5A59D320E2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5031505"/>
            <a:ext cx="10480966" cy="693428"/>
            <a:chOff x="-148811" y="345325"/>
            <a:chExt cx="6350000" cy="6350000"/>
          </a:xfrm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54EC3A7D-EDA9-1DD6-94AF-54BDAB59330E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69" name="Group 10">
            <a:extLst>
              <a:ext uri="{FF2B5EF4-FFF2-40B4-BE49-F238E27FC236}">
                <a16:creationId xmlns:a16="http://schemas.microsoft.com/office/drawing/2014/main" id="{7D54C38F-624A-9578-36E9-79198C905C98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5849556"/>
            <a:ext cx="10480966" cy="693428"/>
            <a:chOff x="-148811" y="345325"/>
            <a:chExt cx="6350000" cy="6350000"/>
          </a:xfrm>
        </p:grpSpPr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40772968-29BB-9F95-6B85-BA4812032059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1" name="Group 10">
            <a:extLst>
              <a:ext uri="{FF2B5EF4-FFF2-40B4-BE49-F238E27FC236}">
                <a16:creationId xmlns:a16="http://schemas.microsoft.com/office/drawing/2014/main" id="{19EBF3EE-E630-7656-95DB-3999569D1360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6667607"/>
            <a:ext cx="10480966" cy="693428"/>
            <a:chOff x="-148811" y="345325"/>
            <a:chExt cx="6350000" cy="6350000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A2C23786-A276-2EAE-E17C-C27A2D3F5F84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3" name="Group 10">
            <a:extLst>
              <a:ext uri="{FF2B5EF4-FFF2-40B4-BE49-F238E27FC236}">
                <a16:creationId xmlns:a16="http://schemas.microsoft.com/office/drawing/2014/main" id="{81C14CE0-9B11-C327-7633-5BCE110F1079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7506257"/>
            <a:ext cx="10480966" cy="693428"/>
            <a:chOff x="-148811" y="345325"/>
            <a:chExt cx="6350000" cy="6350000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57D7C00E-BDBF-5D15-C887-9B91094A41AA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9C7E117B-B8ED-E6F6-31E1-B53ECE21B953}"/>
              </a:ext>
            </a:extLst>
          </p:cNvPr>
          <p:cNvGrpSpPr>
            <a:grpSpLocks noChangeAspect="1"/>
          </p:cNvGrpSpPr>
          <p:nvPr/>
        </p:nvGrpSpPr>
        <p:grpSpPr>
          <a:xfrm>
            <a:off x="1372022" y="8321096"/>
            <a:ext cx="10480966" cy="693428"/>
            <a:chOff x="-148811" y="345325"/>
            <a:chExt cx="6350000" cy="6350000"/>
          </a:xfrm>
        </p:grpSpPr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69049C4-4E75-7B7D-D2A4-F63F29BE1533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D1625EF-3FF0-AC4F-F039-4C81DA2FDFFD}"/>
              </a:ext>
            </a:extLst>
          </p:cNvPr>
          <p:cNvSpPr txBox="1"/>
          <p:nvPr/>
        </p:nvSpPr>
        <p:spPr>
          <a:xfrm>
            <a:off x="1752600" y="3459213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Проектування геймплею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03970F-8214-FB64-0411-0BC22A08C05F}"/>
              </a:ext>
            </a:extLst>
          </p:cNvPr>
          <p:cNvSpPr txBox="1"/>
          <p:nvPr/>
        </p:nvSpPr>
        <p:spPr>
          <a:xfrm>
            <a:off x="1752600" y="4277264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Створення ігрових об'єктів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7AC630-625D-29F3-DA62-EFF41E64EFAA}"/>
              </a:ext>
            </a:extLst>
          </p:cNvPr>
          <p:cNvSpPr txBox="1"/>
          <p:nvPr/>
        </p:nvSpPr>
        <p:spPr>
          <a:xfrm>
            <a:off x="1752600" y="5097225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Реалізація графічного інтерфейсу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DD8435-9487-6CB0-1567-8E1613953610}"/>
              </a:ext>
            </a:extLst>
          </p:cNvPr>
          <p:cNvSpPr txBox="1"/>
          <p:nvPr/>
        </p:nvSpPr>
        <p:spPr>
          <a:xfrm>
            <a:off x="1752600" y="5896652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Розробка ігрової логіки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9C524FE-0887-8C61-2BF5-E2CCD2B19102}"/>
              </a:ext>
            </a:extLst>
          </p:cNvPr>
          <p:cNvSpPr txBox="1"/>
          <p:nvPr/>
        </p:nvSpPr>
        <p:spPr>
          <a:xfrm>
            <a:off x="1752600" y="6733321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Оптимізація продуктивності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E28ADE-DA16-EBA2-60F4-7C74866245D9}"/>
              </a:ext>
            </a:extLst>
          </p:cNvPr>
          <p:cNvSpPr txBox="1"/>
          <p:nvPr/>
        </p:nvSpPr>
        <p:spPr>
          <a:xfrm>
            <a:off x="1752600" y="7589430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Тестування та збір фідбеку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DE0C79-E490-CA10-A625-07A36816EA32}"/>
              </a:ext>
            </a:extLst>
          </p:cNvPr>
          <p:cNvSpPr txBox="1"/>
          <p:nvPr/>
        </p:nvSpPr>
        <p:spPr>
          <a:xfrm>
            <a:off x="1752600" y="8389697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 Підтримка та оновлення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6">
            <a:extLst>
              <a:ext uri="{FF2B5EF4-FFF2-40B4-BE49-F238E27FC236}">
                <a16:creationId xmlns:a16="http://schemas.microsoft.com/office/drawing/2014/main" id="{14AA3966-3109-A352-DE41-7A3E709E5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2103" y="8112889"/>
            <a:ext cx="5398667" cy="1835770"/>
          </a:xfrm>
          <a:prstGeom prst="rect">
            <a:avLst/>
          </a:prstGeom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B20CC308-4B6A-CFB5-249E-9CD1DB2AC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4799" y="6047619"/>
            <a:ext cx="5415971" cy="1835770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7F9FE4E7-ED52-0E5D-EF50-75E5F8CB9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2103" y="3982349"/>
            <a:ext cx="5398667" cy="1835770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1DA428B-BBFB-F9B8-63BF-CE8D67C89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4799" y="1919347"/>
            <a:ext cx="5398667" cy="1835770"/>
          </a:xfrm>
          <a:prstGeom prst="rect">
            <a:avLst/>
          </a:prstGeom>
        </p:spPr>
      </p:pic>
      <p:sp>
        <p:nvSpPr>
          <p:cNvPr id="32" name="Freeform 27">
            <a:extLst>
              <a:ext uri="{FF2B5EF4-FFF2-40B4-BE49-F238E27FC236}">
                <a16:creationId xmlns:a16="http://schemas.microsoft.com/office/drawing/2014/main" id="{E2A9FF06-BE85-899F-DDE3-7BD6065C95A2}"/>
              </a:ext>
            </a:extLst>
          </p:cNvPr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34F5FD6-966F-49A1-BD61-118B13A6EEF2}"/>
              </a:ext>
            </a:extLst>
          </p:cNvPr>
          <p:cNvSpPr txBox="1"/>
          <p:nvPr/>
        </p:nvSpPr>
        <p:spPr>
          <a:xfrm>
            <a:off x="769516" y="645367"/>
            <a:ext cx="127940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ХАРАКТЕРИСТИКА ЗАДАЧІ ГРИ </a:t>
            </a:r>
            <a:r>
              <a:rPr lang="en-US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‘</a:t>
            </a: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ЗМІЙКА</a:t>
            </a:r>
            <a:r>
              <a:rPr lang="en-US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’</a:t>
            </a: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 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F47D-F814-362E-47B2-FCED508D75BC}"/>
              </a:ext>
            </a:extLst>
          </p:cNvPr>
          <p:cNvSpPr txBox="1"/>
          <p:nvPr/>
        </p:nvSpPr>
        <p:spPr>
          <a:xfrm>
            <a:off x="1931566" y="2425304"/>
            <a:ext cx="213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0E0FF"/>
                </a:solidFill>
                <a:latin typeface="Arial Black" panose="020B0A04020102020204" pitchFamily="34" charset="0"/>
              </a:rPr>
              <a:t> </a:t>
            </a:r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НАЗВА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3CAA7C-A168-BA51-FD46-320F500598EA}"/>
              </a:ext>
            </a:extLst>
          </p:cNvPr>
          <p:cNvSpPr txBox="1"/>
          <p:nvPr/>
        </p:nvSpPr>
        <p:spPr>
          <a:xfrm>
            <a:off x="1741066" y="6673114"/>
            <a:ext cx="3560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ЕЛЕМЕНТИ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EF4424-FD9B-4A8F-0692-A2717BE9A17A}"/>
              </a:ext>
            </a:extLst>
          </p:cNvPr>
          <p:cNvSpPr txBox="1"/>
          <p:nvPr/>
        </p:nvSpPr>
        <p:spPr>
          <a:xfrm>
            <a:off x="1799686" y="4607845"/>
            <a:ext cx="2983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МЕХАНІКА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84616-7C26-5639-51D6-653106547CD3}"/>
              </a:ext>
            </a:extLst>
          </p:cNvPr>
          <p:cNvSpPr txBox="1"/>
          <p:nvPr/>
        </p:nvSpPr>
        <p:spPr>
          <a:xfrm>
            <a:off x="1531516" y="8735217"/>
            <a:ext cx="39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СКЛАДНІСТЬ</a:t>
            </a:r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id="{60809196-4056-BFCC-8646-CD5DDFC867CC}"/>
              </a:ext>
            </a:extLst>
          </p:cNvPr>
          <p:cNvGrpSpPr/>
          <p:nvPr/>
        </p:nvGrpSpPr>
        <p:grpSpPr>
          <a:xfrm rot="5400000">
            <a:off x="11113839" y="-3038042"/>
            <a:ext cx="1835771" cy="11750549"/>
            <a:chOff x="0" y="0"/>
            <a:chExt cx="1913890" cy="3988483"/>
          </a:xfrm>
        </p:grpSpPr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03BB4E0B-A773-DE3C-A45B-9CCB46C7803D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65D275C-1BCF-BCAB-7074-1C0689DCAF48}"/>
              </a:ext>
            </a:extLst>
          </p:cNvPr>
          <p:cNvSpPr txBox="1"/>
          <p:nvPr/>
        </p:nvSpPr>
        <p:spPr>
          <a:xfrm>
            <a:off x="6431024" y="2288113"/>
            <a:ext cx="112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Arial Black" panose="020B0A04020102020204" pitchFamily="34" charset="0"/>
              </a:rPr>
              <a:t>ЗМІЙКА – ГРА ЗАСНОВАНА НА КЛАСИЧНІЙ АРКАДНІЙ ГРІ ЗІ СТАНДАРТНИМИ ПРАВИЛАМИ</a:t>
            </a: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B2A61424-C254-5249-8C0B-1B5B8178F8FE}"/>
              </a:ext>
            </a:extLst>
          </p:cNvPr>
          <p:cNvGrpSpPr/>
          <p:nvPr/>
        </p:nvGrpSpPr>
        <p:grpSpPr>
          <a:xfrm rot="5400000">
            <a:off x="11113839" y="1090229"/>
            <a:ext cx="1835771" cy="11750549"/>
            <a:chOff x="0" y="0"/>
            <a:chExt cx="1913890" cy="3988483"/>
          </a:xfrm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3C4C76F-BE39-492F-2DE5-4EEBA61CBAA0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913ABA3-E9A6-635F-0CF2-D17D4E5DAD7F}"/>
              </a:ext>
            </a:extLst>
          </p:cNvPr>
          <p:cNvSpPr txBox="1"/>
          <p:nvPr/>
        </p:nvSpPr>
        <p:spPr>
          <a:xfrm>
            <a:off x="6431024" y="6273005"/>
            <a:ext cx="11201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Arial Black" panose="020B0A04020102020204" pitchFamily="34" charset="0"/>
              </a:rPr>
              <a:t>ЗМІЙКА : ГОЛОВА ТА ТІЛО.</a:t>
            </a:r>
          </a:p>
          <a:p>
            <a:r>
              <a:rPr lang="uk-UA" sz="2800" dirty="0">
                <a:latin typeface="Arial Black" panose="020B0A04020102020204" pitchFamily="34" charset="0"/>
              </a:rPr>
              <a:t>ЇЖА .</a:t>
            </a:r>
          </a:p>
          <a:p>
            <a:r>
              <a:rPr lang="uk-UA" sz="2800" dirty="0">
                <a:latin typeface="Arial Black" panose="020B0A04020102020204" pitchFamily="34" charset="0"/>
              </a:rPr>
              <a:t>РАХУНОК.</a:t>
            </a:r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81CB44DC-C582-88E2-A244-6A6DEF098354}"/>
              </a:ext>
            </a:extLst>
          </p:cNvPr>
          <p:cNvGrpSpPr/>
          <p:nvPr/>
        </p:nvGrpSpPr>
        <p:grpSpPr>
          <a:xfrm rot="5400000">
            <a:off x="11094789" y="3152332"/>
            <a:ext cx="1835771" cy="11750549"/>
            <a:chOff x="0" y="0"/>
            <a:chExt cx="1913890" cy="3988483"/>
          </a:xfrm>
          <a:solidFill>
            <a:srgbClr val="6100FF"/>
          </a:solidFill>
        </p:grpSpPr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2E942CA2-62BF-01F8-A35A-0715A81BED1B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4D3A935-8B29-99A0-1DBA-F05CBA40BA83}"/>
              </a:ext>
            </a:extLst>
          </p:cNvPr>
          <p:cNvSpPr txBox="1"/>
          <p:nvPr/>
        </p:nvSpPr>
        <p:spPr>
          <a:xfrm>
            <a:off x="6411974" y="8550552"/>
            <a:ext cx="112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Arial Black" panose="020B0A04020102020204" pitchFamily="34" charset="0"/>
              </a:rPr>
              <a:t>СКЛАДНІСТЬ ЗАЛЕЖИТЬ ВІД ШВИДКОСТІ РУХУ ТА РОЗМІРУ ЗМІЙКИ. </a:t>
            </a:r>
          </a:p>
        </p:txBody>
      </p:sp>
      <p:grpSp>
        <p:nvGrpSpPr>
          <p:cNvPr id="65" name="Group 12">
            <a:extLst>
              <a:ext uri="{FF2B5EF4-FFF2-40B4-BE49-F238E27FC236}">
                <a16:creationId xmlns:a16="http://schemas.microsoft.com/office/drawing/2014/main" id="{26011B47-CDBF-7844-3894-C4416B6EE465}"/>
              </a:ext>
            </a:extLst>
          </p:cNvPr>
          <p:cNvGrpSpPr/>
          <p:nvPr/>
        </p:nvGrpSpPr>
        <p:grpSpPr>
          <a:xfrm rot="5400000">
            <a:off x="11094789" y="-975041"/>
            <a:ext cx="1835771" cy="11750549"/>
            <a:chOff x="0" y="0"/>
            <a:chExt cx="1913890" cy="3988483"/>
          </a:xfrm>
          <a:solidFill>
            <a:srgbClr val="6100FF"/>
          </a:solidFill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411CD2D-1F61-E507-B0F6-A8789781FD6C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36DC916-658A-70D8-CED6-E7393F4DD9DF}"/>
              </a:ext>
            </a:extLst>
          </p:cNvPr>
          <p:cNvSpPr txBox="1"/>
          <p:nvPr/>
        </p:nvSpPr>
        <p:spPr>
          <a:xfrm>
            <a:off x="6411974" y="4225726"/>
            <a:ext cx="11201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Arial Black" panose="020B0A04020102020204" pitchFamily="34" charset="0"/>
              </a:rPr>
              <a:t>ЗМІЙКА РУХАЄТЬСЯ ПО ІГРОВОМУ ПОЛЮ.</a:t>
            </a:r>
          </a:p>
          <a:p>
            <a:r>
              <a:rPr lang="uk-UA" sz="2800" dirty="0">
                <a:solidFill>
                  <a:schemeClr val="bg1"/>
                </a:solidFill>
                <a:latin typeface="Arial Black" panose="020B0A04020102020204" pitchFamily="34" charset="0"/>
              </a:rPr>
              <a:t>КЕРУВАННЯ ЗДІЙСНЮЄТЬСЯ КЛАВІШАМИ НА КЛАВІАТУРІ.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>
            <a:extLst>
              <a:ext uri="{FF2B5EF4-FFF2-40B4-BE49-F238E27FC236}">
                <a16:creationId xmlns:a16="http://schemas.microsoft.com/office/drawing/2014/main" id="{B20CC308-4B6A-CFB5-249E-9CD1DB2AC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4800" y="7429500"/>
            <a:ext cx="5320719" cy="1835770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7F9FE4E7-ED52-0E5D-EF50-75E5F8CB9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396" y="4917741"/>
            <a:ext cx="5320720" cy="1835770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1DA428B-BBFB-F9B8-63BF-CE8D67C89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6700" y="2405986"/>
            <a:ext cx="5303416" cy="1835770"/>
          </a:xfrm>
          <a:prstGeom prst="rect">
            <a:avLst/>
          </a:prstGeom>
        </p:spPr>
      </p:pic>
      <p:sp>
        <p:nvSpPr>
          <p:cNvPr id="32" name="Freeform 27">
            <a:extLst>
              <a:ext uri="{FF2B5EF4-FFF2-40B4-BE49-F238E27FC236}">
                <a16:creationId xmlns:a16="http://schemas.microsoft.com/office/drawing/2014/main" id="{E2A9FF06-BE85-899F-DDE3-7BD6065C95A2}"/>
              </a:ext>
            </a:extLst>
          </p:cNvPr>
          <p:cNvSpPr/>
          <p:nvPr/>
        </p:nvSpPr>
        <p:spPr>
          <a:xfrm>
            <a:off x="304800" y="241280"/>
            <a:ext cx="13594899" cy="1391716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000000"/>
          </a:solidFill>
          <a:ln w="38100">
            <a:solidFill>
              <a:srgbClr val="04D6C8"/>
            </a:solidFill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34F5FD6-966F-49A1-BD61-118B13A6EEF2}"/>
              </a:ext>
            </a:extLst>
          </p:cNvPr>
          <p:cNvSpPr txBox="1"/>
          <p:nvPr/>
        </p:nvSpPr>
        <p:spPr>
          <a:xfrm>
            <a:off x="769516" y="645367"/>
            <a:ext cx="12794084" cy="61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ХАРАКТЕРИСТИКА ЗАДАЧІ ГРИ </a:t>
            </a:r>
            <a:r>
              <a:rPr lang="en-US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‘</a:t>
            </a: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ЗМІЙКА</a:t>
            </a:r>
            <a:r>
              <a:rPr lang="en-US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’</a:t>
            </a:r>
            <a:r>
              <a:rPr lang="uk-UA" sz="4800" dirty="0">
                <a:solidFill>
                  <a:srgbClr val="04D6C8"/>
                </a:solidFill>
                <a:latin typeface="Comic Sans MS" panose="030F0702030302020204" pitchFamily="66" charset="0"/>
              </a:rPr>
              <a:t> </a:t>
            </a:r>
            <a:endParaRPr lang="en-US" sz="4800" u="none" dirty="0">
              <a:solidFill>
                <a:srgbClr val="04D6C8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C3F47D-F814-362E-47B2-FCED508D75BC}"/>
              </a:ext>
            </a:extLst>
          </p:cNvPr>
          <p:cNvSpPr txBox="1"/>
          <p:nvPr/>
        </p:nvSpPr>
        <p:spPr>
          <a:xfrm>
            <a:off x="1860259" y="2929034"/>
            <a:ext cx="213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0E0FF"/>
                </a:solidFill>
                <a:latin typeface="Arial Black" panose="020B0A04020102020204" pitchFamily="34" charset="0"/>
              </a:rPr>
              <a:t> </a:t>
            </a:r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СТИЛЬ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3CAA7C-A168-BA51-FD46-320F500598EA}"/>
              </a:ext>
            </a:extLst>
          </p:cNvPr>
          <p:cNvSpPr txBox="1"/>
          <p:nvPr/>
        </p:nvSpPr>
        <p:spPr>
          <a:xfrm>
            <a:off x="1415801" y="8054997"/>
            <a:ext cx="3560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ПЛАТФОРМИ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EF4424-FD9B-4A8F-0692-A2717BE9A17A}"/>
              </a:ext>
            </a:extLst>
          </p:cNvPr>
          <p:cNvSpPr txBox="1"/>
          <p:nvPr/>
        </p:nvSpPr>
        <p:spPr>
          <a:xfrm>
            <a:off x="1649032" y="5543239"/>
            <a:ext cx="2983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rgbClr val="00E0FF"/>
                </a:solidFill>
                <a:latin typeface="Arial Black" panose="020B0A04020102020204" pitchFamily="34" charset="0"/>
              </a:rPr>
              <a:t>ГЕЙМПЛЕЙ</a:t>
            </a:r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id="{60809196-4056-BFCC-8646-CD5DDFC867CC}"/>
              </a:ext>
            </a:extLst>
          </p:cNvPr>
          <p:cNvGrpSpPr/>
          <p:nvPr/>
        </p:nvGrpSpPr>
        <p:grpSpPr>
          <a:xfrm rot="5400000">
            <a:off x="10980489" y="-2551403"/>
            <a:ext cx="1835771" cy="11750549"/>
            <a:chOff x="0" y="0"/>
            <a:chExt cx="1913890" cy="3988483"/>
          </a:xfrm>
        </p:grpSpPr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03BB4E0B-A773-DE3C-A45B-9CCB46C7803D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65D275C-1BCF-BCAB-7074-1C0689DCAF48}"/>
              </a:ext>
            </a:extLst>
          </p:cNvPr>
          <p:cNvSpPr txBox="1"/>
          <p:nvPr/>
        </p:nvSpPr>
        <p:spPr>
          <a:xfrm>
            <a:off x="6297674" y="2774752"/>
            <a:ext cx="112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Arial Black" panose="020B0A04020102020204" pitchFamily="34" charset="0"/>
              </a:rPr>
              <a:t>ГРАФІЧНИЙ СТИЛЬ ВИКОНАНО В ФОРМІ 2</a:t>
            </a:r>
            <a:r>
              <a:rPr lang="en-US" sz="2800" dirty="0">
                <a:latin typeface="Arial Black" panose="020B0A04020102020204" pitchFamily="34" charset="0"/>
              </a:rPr>
              <a:t>D</a:t>
            </a:r>
            <a:r>
              <a:rPr lang="uk-UA" sz="2800" dirty="0">
                <a:latin typeface="Arial Black" panose="020B0A04020102020204" pitchFamily="34" charset="0"/>
              </a:rPr>
              <a:t> ТА АНІМОВАНИЙ РУХОМ ЗМІЙКИ </a:t>
            </a: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B2A61424-C254-5249-8C0B-1B5B8178F8FE}"/>
              </a:ext>
            </a:extLst>
          </p:cNvPr>
          <p:cNvGrpSpPr/>
          <p:nvPr/>
        </p:nvGrpSpPr>
        <p:grpSpPr>
          <a:xfrm rot="5400000">
            <a:off x="11018589" y="2472110"/>
            <a:ext cx="1835771" cy="11750549"/>
            <a:chOff x="0" y="0"/>
            <a:chExt cx="1913890" cy="3988483"/>
          </a:xfrm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3C4C76F-BE39-492F-2DE5-4EEBA61CBAA0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913ABA3-E9A6-635F-0CF2-D17D4E5DAD7F}"/>
              </a:ext>
            </a:extLst>
          </p:cNvPr>
          <p:cNvSpPr txBox="1"/>
          <p:nvPr/>
        </p:nvSpPr>
        <p:spPr>
          <a:xfrm>
            <a:off x="6335774" y="7868747"/>
            <a:ext cx="112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Arial Black" panose="020B0A04020102020204" pitchFamily="34" charset="0"/>
              </a:rPr>
              <a:t>РОЗРОБКА ДЛЯ КОМП</a:t>
            </a:r>
            <a:r>
              <a:rPr lang="en-US" sz="2800" dirty="0">
                <a:latin typeface="Arial Black" panose="020B0A04020102020204" pitchFamily="34" charset="0"/>
              </a:rPr>
              <a:t>’</a:t>
            </a:r>
            <a:r>
              <a:rPr lang="uk-UA" sz="2800" dirty="0">
                <a:latin typeface="Arial Black" panose="020B0A04020102020204" pitchFamily="34" charset="0"/>
              </a:rPr>
              <a:t>ЮТЕРА, ПІД ОПЕРАЦІЙНУ СИСТЕМУ </a:t>
            </a:r>
            <a:r>
              <a:rPr lang="en-US" sz="2800" dirty="0">
                <a:latin typeface="Arial Black" panose="020B0A04020102020204" pitchFamily="34" charset="0"/>
              </a:rPr>
              <a:t>WINDOWS</a:t>
            </a:r>
            <a:endParaRPr lang="uk-UA" sz="2800" dirty="0">
              <a:latin typeface="Arial Black" panose="020B0A04020102020204" pitchFamily="34" charset="0"/>
            </a:endParaRPr>
          </a:p>
        </p:txBody>
      </p:sp>
      <p:grpSp>
        <p:nvGrpSpPr>
          <p:cNvPr id="65" name="Group 12">
            <a:extLst>
              <a:ext uri="{FF2B5EF4-FFF2-40B4-BE49-F238E27FC236}">
                <a16:creationId xmlns:a16="http://schemas.microsoft.com/office/drawing/2014/main" id="{26011B47-CDBF-7844-3894-C4416B6EE465}"/>
              </a:ext>
            </a:extLst>
          </p:cNvPr>
          <p:cNvGrpSpPr/>
          <p:nvPr/>
        </p:nvGrpSpPr>
        <p:grpSpPr>
          <a:xfrm rot="5400000">
            <a:off x="10944135" y="-39649"/>
            <a:ext cx="1835771" cy="11750549"/>
            <a:chOff x="0" y="0"/>
            <a:chExt cx="1913890" cy="3988483"/>
          </a:xfrm>
          <a:solidFill>
            <a:srgbClr val="6100FF"/>
          </a:solidFill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411CD2D-1F61-E507-B0F6-A8789781FD6C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36DC916-658A-70D8-CED6-E7393F4DD9DF}"/>
              </a:ext>
            </a:extLst>
          </p:cNvPr>
          <p:cNvSpPr txBox="1"/>
          <p:nvPr/>
        </p:nvSpPr>
        <p:spPr>
          <a:xfrm>
            <a:off x="6261320" y="5329697"/>
            <a:ext cx="1120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Arial Black" panose="020B0A04020102020204" pitchFamily="34" charset="0"/>
              </a:rPr>
              <a:t>ГРА МАЄ ПРОСТИЙ ТА ІНТУІТИВНО ЗРОЗУМІЛИЙ ГЕЙМПЛЕЙ, ЩО РОБИТЬ ЇЇ ДОСТУПНОЮ ДЛЯ ВСІХ</a:t>
            </a:r>
          </a:p>
        </p:txBody>
      </p:sp>
    </p:spTree>
    <p:extLst>
      <p:ext uri="{BB962C8B-B14F-4D97-AF65-F5344CB8AC3E}">
        <p14:creationId xmlns:p14="http://schemas.microsoft.com/office/powerpoint/2010/main" val="65917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960369">
            <a:off x="-711939" y="8378877"/>
            <a:ext cx="4578083" cy="295429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6108" y="2301771"/>
            <a:ext cx="16299110" cy="6956529"/>
            <a:chOff x="0" y="0"/>
            <a:chExt cx="5945960" cy="2537761"/>
          </a:xfrm>
          <a:solidFill>
            <a:schemeClr val="tx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5945960" cy="2537761"/>
            </a:xfrm>
            <a:custGeom>
              <a:avLst/>
              <a:gdLst/>
              <a:ahLst/>
              <a:cxnLst/>
              <a:rect l="l" t="t" r="r" b="b"/>
              <a:pathLst>
                <a:path w="5945960" h="2537761">
                  <a:moveTo>
                    <a:pt x="5821499" y="2537761"/>
                  </a:moveTo>
                  <a:lnTo>
                    <a:pt x="124460" y="2537761"/>
                  </a:lnTo>
                  <a:cubicBezTo>
                    <a:pt x="55880" y="2537761"/>
                    <a:pt x="0" y="2481881"/>
                    <a:pt x="0" y="2413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21500" y="0"/>
                  </a:lnTo>
                  <a:cubicBezTo>
                    <a:pt x="5890080" y="0"/>
                    <a:pt x="5945960" y="55880"/>
                    <a:pt x="5945960" y="124460"/>
                  </a:cubicBezTo>
                  <a:lnTo>
                    <a:pt x="5945960" y="2413301"/>
                  </a:lnTo>
                  <a:cubicBezTo>
                    <a:pt x="5945960" y="2481881"/>
                    <a:pt x="5890080" y="2537761"/>
                    <a:pt x="5821500" y="2537761"/>
                  </a:cubicBezTo>
                  <a:close/>
                </a:path>
              </a:pathLst>
            </a:custGeom>
            <a:grpFill/>
            <a:ln w="38100">
              <a:solidFill>
                <a:srgbClr val="04D6C8"/>
              </a:solidFill>
            </a:ln>
          </p:spPr>
        </p:sp>
      </p:grpSp>
      <p:sp>
        <p:nvSpPr>
          <p:cNvPr id="20" name="Freeform 26">
            <a:extLst>
              <a:ext uri="{FF2B5EF4-FFF2-40B4-BE49-F238E27FC236}">
                <a16:creationId xmlns:a16="http://schemas.microsoft.com/office/drawing/2014/main" id="{B2922140-1E30-46BD-0EA9-33A32F1EA649}"/>
              </a:ext>
            </a:extLst>
          </p:cNvPr>
          <p:cNvSpPr/>
          <p:nvPr/>
        </p:nvSpPr>
        <p:spPr>
          <a:xfrm>
            <a:off x="304800" y="430976"/>
            <a:ext cx="17331504" cy="1470017"/>
          </a:xfrm>
          <a:custGeom>
            <a:avLst/>
            <a:gdLst/>
            <a:ahLst/>
            <a:cxnLst/>
            <a:rect l="l" t="t" r="r" b="b"/>
            <a:pathLst>
              <a:path w="2343698" h="570061">
                <a:moveTo>
                  <a:pt x="49841" y="0"/>
                </a:moveTo>
                <a:lnTo>
                  <a:pt x="2293857" y="0"/>
                </a:lnTo>
                <a:cubicBezTo>
                  <a:pt x="2307076" y="0"/>
                  <a:pt x="2319753" y="5251"/>
                  <a:pt x="2329100" y="14598"/>
                </a:cubicBezTo>
                <a:cubicBezTo>
                  <a:pt x="2338447" y="23945"/>
                  <a:pt x="2343698" y="36622"/>
                  <a:pt x="2343698" y="49841"/>
                </a:cubicBezTo>
                <a:lnTo>
                  <a:pt x="2343698" y="520220"/>
                </a:lnTo>
                <a:cubicBezTo>
                  <a:pt x="2343698" y="547746"/>
                  <a:pt x="2321383" y="570061"/>
                  <a:pt x="2293857" y="570061"/>
                </a:cubicBezTo>
                <a:lnTo>
                  <a:pt x="49841" y="570061"/>
                </a:lnTo>
                <a:cubicBezTo>
                  <a:pt x="36622" y="570061"/>
                  <a:pt x="23945" y="564810"/>
                  <a:pt x="14598" y="555463"/>
                </a:cubicBezTo>
                <a:cubicBezTo>
                  <a:pt x="5251" y="546116"/>
                  <a:pt x="0" y="533438"/>
                  <a:pt x="0" y="520220"/>
                </a:cubicBezTo>
                <a:lnTo>
                  <a:pt x="0" y="49841"/>
                </a:lnTo>
                <a:cubicBezTo>
                  <a:pt x="0" y="22315"/>
                  <a:pt x="22315" y="0"/>
                  <a:pt x="49841" y="0"/>
                </a:cubicBezTo>
                <a:close/>
              </a:path>
            </a:pathLst>
          </a:custGeom>
          <a:solidFill>
            <a:srgbClr val="6100FF"/>
          </a:solidFill>
          <a:ln w="38100">
            <a:solidFill>
              <a:srgbClr val="04D6C8"/>
            </a:solidFill>
          </a:ln>
        </p:spPr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5A9D2AC1-DC83-4C36-D3A5-75A01451697C}"/>
              </a:ext>
            </a:extLst>
          </p:cNvPr>
          <p:cNvSpPr txBox="1"/>
          <p:nvPr/>
        </p:nvSpPr>
        <p:spPr>
          <a:xfrm>
            <a:off x="612612" y="808447"/>
            <a:ext cx="172593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uk-UA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ВИБІР ТЕХНОЛОГІЙ ТА ІНСТРУМЕНТІВ ДЛЯ РОЗРОБКИ ГРИ</a:t>
            </a:r>
            <a:endParaRPr lang="en-US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AB0FB9F9-9B66-68E5-14FB-AD5627551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513956" flipV="1">
            <a:off x="14059541" y="7226565"/>
            <a:ext cx="5368693" cy="3464485"/>
          </a:xfrm>
          <a:prstGeom prst="rect">
            <a:avLst/>
          </a:prstGeom>
        </p:spPr>
      </p:pic>
      <p:grpSp>
        <p:nvGrpSpPr>
          <p:cNvPr id="24" name="Group 10">
            <a:extLst>
              <a:ext uri="{FF2B5EF4-FFF2-40B4-BE49-F238E27FC236}">
                <a16:creationId xmlns:a16="http://schemas.microsoft.com/office/drawing/2014/main" id="{ADA0D5CF-908B-DD18-6522-229BF75D7B3A}"/>
              </a:ext>
            </a:extLst>
          </p:cNvPr>
          <p:cNvGrpSpPr>
            <a:grpSpLocks noChangeAspect="1"/>
          </p:cNvGrpSpPr>
          <p:nvPr/>
        </p:nvGrpSpPr>
        <p:grpSpPr>
          <a:xfrm>
            <a:off x="9386245" y="2853831"/>
            <a:ext cx="7410028" cy="870737"/>
            <a:chOff x="-148811" y="345325"/>
            <a:chExt cx="6350000" cy="6350000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1D9BE75-161B-EE93-D5AE-2FA338432EA8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631B9F7E-B2AA-6086-6C5C-F1AAE3B01C40}"/>
              </a:ext>
            </a:extLst>
          </p:cNvPr>
          <p:cNvGrpSpPr/>
          <p:nvPr/>
        </p:nvGrpSpPr>
        <p:grpSpPr>
          <a:xfrm rot="5400000">
            <a:off x="4688815" y="1926830"/>
            <a:ext cx="870740" cy="5562600"/>
            <a:chOff x="0" y="0"/>
            <a:chExt cx="1913890" cy="3988483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8D6CE690-A176-A084-D892-A768104A161F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solidFill>
              <a:srgbClr val="00E0FF"/>
            </a:solidFill>
          </p:spPr>
        </p:sp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AA5D1E25-4CB4-6DFF-0BA3-80ED0B2DB043}"/>
              </a:ext>
            </a:extLst>
          </p:cNvPr>
          <p:cNvGrpSpPr>
            <a:grpSpLocks noChangeAspect="1"/>
          </p:cNvGrpSpPr>
          <p:nvPr/>
        </p:nvGrpSpPr>
        <p:grpSpPr>
          <a:xfrm>
            <a:off x="1524422" y="2853831"/>
            <a:ext cx="7390978" cy="870737"/>
            <a:chOff x="-148811" y="345325"/>
            <a:chExt cx="6350000" cy="6350000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6A105EA2-86B6-17A5-C3D5-11717A159135}"/>
                </a:ext>
              </a:extLst>
            </p:cNvPr>
            <p:cNvSpPr/>
            <p:nvPr/>
          </p:nvSpPr>
          <p:spPr>
            <a:xfrm>
              <a:off x="-148811" y="345325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FFFFFF"/>
              </a:solidFill>
            </a:ln>
          </p:spPr>
          <p:txBody>
            <a:bodyPr/>
            <a:lstStyle/>
            <a:p>
              <a:endParaRPr lang="uk-UA" sz="2800" dirty="0">
                <a:solidFill>
                  <a:srgbClr val="00E0FF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76CDAC0-B376-EDA6-20F0-52E8B64921EA}"/>
              </a:ext>
            </a:extLst>
          </p:cNvPr>
          <p:cNvSpPr txBox="1"/>
          <p:nvPr/>
        </p:nvSpPr>
        <p:spPr>
          <a:xfrm>
            <a:off x="1856378" y="3016500"/>
            <a:ext cx="777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СЕРЕДОВИЩЕ РОЗРОБКИ</a:t>
            </a:r>
            <a:endParaRPr lang="uk-UA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979158-97B0-E79E-2869-738CE846857C}"/>
              </a:ext>
            </a:extLst>
          </p:cNvPr>
          <p:cNvSpPr txBox="1"/>
          <p:nvPr/>
        </p:nvSpPr>
        <p:spPr>
          <a:xfrm>
            <a:off x="3103077" y="4436135"/>
            <a:ext cx="4233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VISUAL STUDIO</a:t>
            </a:r>
            <a:endParaRPr lang="uk-UA" sz="3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3742FD-336C-AB73-5022-7C8CB15830D5}"/>
              </a:ext>
            </a:extLst>
          </p:cNvPr>
          <p:cNvSpPr txBox="1"/>
          <p:nvPr/>
        </p:nvSpPr>
        <p:spPr>
          <a:xfrm>
            <a:off x="9876735" y="3016500"/>
            <a:ext cx="7778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rgbClr val="00E0FF"/>
                </a:solidFill>
                <a:latin typeface="Arial Black" panose="020B0A04020102020204" pitchFamily="34" charset="0"/>
              </a:rPr>
              <a:t>ГРАФІЧНИЙ ІНТЕРФЕЙС</a:t>
            </a:r>
            <a:endParaRPr lang="uk-UA" sz="3600" dirty="0"/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31A5B0A3-FE89-06D7-4947-E49767BF838F}"/>
              </a:ext>
            </a:extLst>
          </p:cNvPr>
          <p:cNvGrpSpPr/>
          <p:nvPr/>
        </p:nvGrpSpPr>
        <p:grpSpPr>
          <a:xfrm rot="5400000">
            <a:off x="12777576" y="1975961"/>
            <a:ext cx="870740" cy="5464338"/>
            <a:chOff x="0" y="0"/>
            <a:chExt cx="1913890" cy="3988483"/>
          </a:xfrm>
          <a:solidFill>
            <a:srgbClr val="6100FF"/>
          </a:solidFill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D6F462A6-5C61-3F18-124D-E7C773E285A0}"/>
                </a:ext>
              </a:extLst>
            </p:cNvPr>
            <p:cNvSpPr/>
            <p:nvPr/>
          </p:nvSpPr>
          <p:spPr>
            <a:xfrm>
              <a:off x="0" y="0"/>
              <a:ext cx="1913890" cy="3988483"/>
            </a:xfrm>
            <a:custGeom>
              <a:avLst/>
              <a:gdLst/>
              <a:ahLst/>
              <a:cxnLst/>
              <a:rect l="l" t="t" r="r" b="b"/>
              <a:pathLst>
                <a:path w="1913890" h="3988483">
                  <a:moveTo>
                    <a:pt x="1789430" y="3988483"/>
                  </a:moveTo>
                  <a:lnTo>
                    <a:pt x="124460" y="3988483"/>
                  </a:lnTo>
                  <a:cubicBezTo>
                    <a:pt x="55880" y="3988483"/>
                    <a:pt x="0" y="3932603"/>
                    <a:pt x="0" y="38640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864023"/>
                  </a:lnTo>
                  <a:cubicBezTo>
                    <a:pt x="1913890" y="3932603"/>
                    <a:pt x="1858010" y="3988483"/>
                    <a:pt x="1789430" y="398848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uk-U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62B2D52-B876-C114-8C6C-A735220E5462}"/>
              </a:ext>
            </a:extLst>
          </p:cNvPr>
          <p:cNvSpPr txBox="1"/>
          <p:nvPr/>
        </p:nvSpPr>
        <p:spPr>
          <a:xfrm>
            <a:off x="10759947" y="4377560"/>
            <a:ext cx="4905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latin typeface="Arial Black" panose="020B0A04020102020204" pitchFamily="34" charset="0"/>
              </a:rPr>
              <a:t>БІБЛІОТЕКА 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SFML</a:t>
            </a:r>
            <a:endParaRPr lang="uk-UA" sz="3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9853F9-A636-E2A5-96E2-A044CDC43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851" y="5651840"/>
            <a:ext cx="3098120" cy="309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ies (SFML / Download)">
            <a:extLst>
              <a:ext uri="{FF2B5EF4-FFF2-40B4-BE49-F238E27FC236}">
                <a16:creationId xmlns:a16="http://schemas.microsoft.com/office/drawing/2014/main" id="{7D1C6269-C9AC-989E-79F5-2EA1447F8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4235" y="5406260"/>
            <a:ext cx="3664684" cy="358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1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642</Words>
  <Application>Microsoft Office PowerPoint</Application>
  <PresentationFormat>Довільний</PresentationFormat>
  <Paragraphs>132</Paragraphs>
  <Slides>20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20</vt:i4>
      </vt:variant>
    </vt:vector>
  </HeadingPairs>
  <TitlesOfParts>
    <vt:vector size="29" baseType="lpstr">
      <vt:lpstr>Archivo Narrow Bold</vt:lpstr>
      <vt:lpstr>Calibri</vt:lpstr>
      <vt:lpstr>Arial Black</vt:lpstr>
      <vt:lpstr>HK Modular</vt:lpstr>
      <vt:lpstr>Söhne</vt:lpstr>
      <vt:lpstr>Comic Sans MS</vt:lpstr>
      <vt:lpstr>Arial</vt:lpstr>
      <vt:lpstr>Archivo Narrow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Teal Ethereal Vibrant Tech Brand Guidelines Presentation</dc:title>
  <cp:lastModifiedBy>Anna Hnatiuk</cp:lastModifiedBy>
  <cp:revision>6</cp:revision>
  <dcterms:created xsi:type="dcterms:W3CDTF">2006-08-16T00:00:00Z</dcterms:created>
  <dcterms:modified xsi:type="dcterms:W3CDTF">2023-05-26T01:39:28Z</dcterms:modified>
  <dc:identifier>DAFj9JkyiLQ</dc:identifier>
</cp:coreProperties>
</file>